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6" r:id="rId2"/>
    <p:sldId id="268" r:id="rId3"/>
    <p:sldId id="289" r:id="rId4"/>
    <p:sldId id="271" r:id="rId5"/>
    <p:sldId id="286" r:id="rId6"/>
    <p:sldId id="281" r:id="rId7"/>
    <p:sldId id="275" r:id="rId8"/>
    <p:sldId id="274" r:id="rId9"/>
    <p:sldId id="285" r:id="rId10"/>
    <p:sldId id="311" r:id="rId11"/>
    <p:sldId id="290" r:id="rId12"/>
    <p:sldId id="263" r:id="rId13"/>
    <p:sldId id="262" r:id="rId14"/>
    <p:sldId id="293" r:id="rId15"/>
    <p:sldId id="278" r:id="rId16"/>
    <p:sldId id="279" r:id="rId17"/>
    <p:sldId id="288" r:id="rId18"/>
    <p:sldId id="287" r:id="rId19"/>
    <p:sldId id="302" r:id="rId20"/>
    <p:sldId id="291" r:id="rId21"/>
    <p:sldId id="304" r:id="rId22"/>
    <p:sldId id="301" r:id="rId23"/>
    <p:sldId id="303" r:id="rId24"/>
    <p:sldId id="298" r:id="rId25"/>
    <p:sldId id="300" r:id="rId26"/>
    <p:sldId id="266" r:id="rId27"/>
    <p:sldId id="299" r:id="rId28"/>
    <p:sldId id="294" r:id="rId29"/>
    <p:sldId id="297" r:id="rId30"/>
    <p:sldId id="305" r:id="rId31"/>
    <p:sldId id="307" r:id="rId32"/>
    <p:sldId id="308" r:id="rId33"/>
    <p:sldId id="309"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352" y="1712"/>
      </p:cViewPr>
      <p:guideLst>
        <p:guide orient="horz" pos="2160"/>
        <p:guide pos="2880"/>
      </p:guideLst>
    </p:cSldViewPr>
  </p:slideViewPr>
  <p:outlineViewPr>
    <p:cViewPr>
      <p:scale>
        <a:sx n="33" d="100"/>
        <a:sy n="33" d="100"/>
      </p:scale>
      <p:origin x="0" y="662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1480" y="36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7D87D6BD-0CC8-B14F-92D6-C3E889186F7E}">
      <dgm:prSet phldrT="[Text]"/>
      <dgm:spPr/>
      <dgm:t>
        <a:bodyPr/>
        <a:lstStyle/>
        <a:p>
          <a:r>
            <a:rPr lang="en-US" b="1" dirty="0" smtClean="0"/>
            <a:t>Topic</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custT="1"/>
      <dgm:spPr/>
      <dgm:t>
        <a:bodyPr/>
        <a:lstStyle/>
        <a:p>
          <a:r>
            <a:rPr lang="en-US" sz="1600" b="1" dirty="0" smtClean="0"/>
            <a:t>Courses</a:t>
          </a:r>
          <a:endParaRPr lang="en-US" sz="1600"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custT="1"/>
      <dgm:spPr/>
      <dgm:t>
        <a:bodyPr/>
        <a:lstStyle/>
        <a:p>
          <a:r>
            <a:rPr lang="en-US" sz="1600" b="1" dirty="0" smtClean="0"/>
            <a:t>Online Courses</a:t>
          </a:r>
          <a:endParaRPr lang="en-US" sz="1600"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custT="1"/>
      <dgm:spPr/>
      <dgm:t>
        <a:bodyPr/>
        <a:lstStyle/>
        <a:p>
          <a:r>
            <a:rPr lang="en-US" sz="1600" b="1" dirty="0" smtClean="0"/>
            <a:t>Books</a:t>
          </a:r>
          <a:endParaRPr lang="en-US" sz="1600"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custT="1"/>
      <dgm:spPr/>
      <dgm:t>
        <a:bodyPr/>
        <a:lstStyle/>
        <a:p>
          <a:r>
            <a:rPr lang="en-US" sz="1600" b="1" dirty="0" smtClean="0"/>
            <a:t>Mentors</a:t>
          </a:r>
          <a:endParaRPr lang="en-US" sz="1600"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custT="1"/>
      <dgm:spPr/>
      <dgm:t>
        <a:bodyPr/>
        <a:lstStyle/>
        <a:p>
          <a:r>
            <a:rPr lang="en-US" sz="1600" b="1" dirty="0" smtClean="0"/>
            <a:t>Video Programs</a:t>
          </a:r>
          <a:endParaRPr lang="en-US" sz="1600"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custT="1"/>
      <dgm:spPr/>
      <dgm:t>
        <a:bodyPr/>
        <a:lstStyle/>
        <a:p>
          <a:r>
            <a:rPr lang="en-US" sz="1600" b="1" dirty="0" smtClean="0"/>
            <a:t>Small Groups</a:t>
          </a:r>
          <a:endParaRPr lang="en-US" sz="1600"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custT="1"/>
      <dgm:spPr/>
      <dgm:t>
        <a:bodyPr/>
        <a:lstStyle/>
        <a:p>
          <a:r>
            <a:rPr lang="en-US" sz="1600" b="1" dirty="0" smtClean="0"/>
            <a:t>Apps</a:t>
          </a:r>
          <a:endParaRPr lang="en-US" sz="1600"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custT="1"/>
      <dgm:spPr/>
      <dgm:t>
        <a:bodyPr/>
        <a:lstStyle/>
        <a:p>
          <a:r>
            <a:rPr lang="en-US" sz="1600" b="1" dirty="0" smtClean="0"/>
            <a:t>Audio Podcasts</a:t>
          </a:r>
          <a:endParaRPr lang="en-US" sz="1600"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custT="1"/>
      <dgm:spPr/>
      <dgm:t>
        <a:bodyPr/>
        <a:lstStyle/>
        <a:p>
          <a:r>
            <a:rPr lang="en-US" sz="1600" b="1" dirty="0" smtClean="0"/>
            <a:t>Online Resources &amp; Communities</a:t>
          </a:r>
          <a:endParaRPr lang="en-US" sz="1600"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custScaleX="136881" custScaleY="103674">
        <dgm:presLayoutVars>
          <dgm:bulletEnabled val="1"/>
        </dgm:presLayoutVars>
      </dgm:prSet>
      <dgm:spPr/>
      <dgm:t>
        <a:bodyPr/>
        <a:lstStyle/>
        <a:p>
          <a:endParaRPr lang="en-US"/>
        </a:p>
      </dgm:t>
    </dgm:pt>
  </dgm:ptLst>
  <dgm:cxnLst>
    <dgm:cxn modelId="{F670D9F0-0B9B-A84E-8589-E6629A40823B}" type="presOf" srcId="{492E48AE-B46D-AB43-A991-4B8FA928710D}" destId="{46F4FBE3-D71C-6246-8377-6B3BFBF2148B}" srcOrd="0" destOrd="0" presId="urn:microsoft.com/office/officeart/2005/8/layout/radial5"/>
    <dgm:cxn modelId="{657A6D9C-9902-9E4F-8D92-9D5E71251D16}" type="presOf" srcId="{7B00F435-42EF-9E46-9CC8-386BFAF46AEF}" destId="{A7509A4D-95B3-4444-B011-68BE99805E08}" srcOrd="1" destOrd="0" presId="urn:microsoft.com/office/officeart/2005/8/layout/radial5"/>
    <dgm:cxn modelId="{72F47334-A2B4-3040-A7B2-81226DB64E31}" srcId="{7D87D6BD-0CC8-B14F-92D6-C3E889186F7E}" destId="{0E596A8C-7265-3049-B95D-5515847AC082}" srcOrd="1" destOrd="0" parTransId="{9B3C5C80-C0DB-F640-AB4D-6FC143F59A0B}" sibTransId="{125969A4-97EF-2A42-B774-096260494C68}"/>
    <dgm:cxn modelId="{D0EC52B7-F327-6A47-9078-6B268523386E}" type="presOf" srcId="{EED10C24-0FA4-DF49-8F5F-744750650DBF}" destId="{0512E4DD-7E16-3946-957E-468A1FF4C090}" srcOrd="0" destOrd="0" presId="urn:microsoft.com/office/officeart/2005/8/layout/radial5"/>
    <dgm:cxn modelId="{1FD4D4E5-6766-344E-B141-3522CF314B72}" type="presOf" srcId="{9934571C-6F60-1E4D-BA12-3B3CD0D0F300}" destId="{021EE319-8056-7A4E-B99A-D7FB3C0056FB}" srcOrd="0" destOrd="0" presId="urn:microsoft.com/office/officeart/2005/8/layout/radial5"/>
    <dgm:cxn modelId="{F7C0806E-B6A0-714A-BF53-BCBD4B6AB7BF}" type="presOf" srcId="{8D960CE0-9005-0744-9FE9-617CB1FA9991}" destId="{88133F69-3E00-FA40-9557-794CB054B4C2}" srcOrd="1"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AA439231-3A54-7941-8704-01F4CD5E6511}" type="presOf" srcId="{A3AB429F-6BF6-4447-94C7-465DD5214CC1}" destId="{E2521E59-CA94-B045-91ED-03582D4EB89C}" srcOrd="0" destOrd="0" presId="urn:microsoft.com/office/officeart/2005/8/layout/radial5"/>
    <dgm:cxn modelId="{4E3329F6-F99B-C244-8889-2925440B49A9}" type="presOf" srcId="{9B3C5C80-C0DB-F640-AB4D-6FC143F59A0B}" destId="{4EC8CEC4-A495-6243-AEE8-01AF7EDC3149}" srcOrd="1" destOrd="0" presId="urn:microsoft.com/office/officeart/2005/8/layout/radial5"/>
    <dgm:cxn modelId="{FCA605D8-DA3F-B54E-8A8B-A70005F44E35}" type="presOf" srcId="{9934571C-6F60-1E4D-BA12-3B3CD0D0F300}" destId="{251DE262-FBDD-4041-B8B2-222B20B902C4}" srcOrd="1"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B932259D-B333-2B4C-A0CA-E59B5429CCCF}" type="presOf" srcId="{3D368D0F-AF61-F445-9E20-A4D457ADA3DF}" destId="{7499841E-F4A8-724B-BE9F-B6F8C359B3BF}" srcOrd="0" destOrd="0" presId="urn:microsoft.com/office/officeart/2005/8/layout/radial5"/>
    <dgm:cxn modelId="{2B7FB70F-FAA6-A64D-BA8B-B206016828B7}" type="presOf" srcId="{325E165B-77BE-184B-B402-8952D9927A9F}" destId="{36E9CF4D-4C46-CE44-B7D0-22D695D5D93C}" srcOrd="1" destOrd="0" presId="urn:microsoft.com/office/officeart/2005/8/layout/radial5"/>
    <dgm:cxn modelId="{2BE5E035-07A4-7946-A8F1-E2C5BE1F6C4C}" type="presOf" srcId="{F9D10005-B75B-C848-BDB2-2F5037062E55}" destId="{CD65A682-4D75-1841-AB43-03ADEC2F2863}" srcOrd="1" destOrd="0" presId="urn:microsoft.com/office/officeart/2005/8/layout/radial5"/>
    <dgm:cxn modelId="{29CDF9E8-7EB2-704D-80F5-D12F052FA389}" srcId="{492E48AE-B46D-AB43-A991-4B8FA928710D}" destId="{7D87D6BD-0CC8-B14F-92D6-C3E889186F7E}" srcOrd="0" destOrd="0" parTransId="{5DC36FE5-DE24-D343-A588-01D970A0CAEE}" sibTransId="{843862B4-D9F9-E343-B3EE-1EE1A53EE738}"/>
    <dgm:cxn modelId="{2AE1C88B-34BB-EC47-9766-0593AF6C12A9}" type="presOf" srcId="{0C8744F6-61DD-A844-931F-A5E4D65D61CE}" destId="{6E12FE79-C54A-4F45-85AE-CACA8FE81C57}" srcOrd="0" destOrd="0" presId="urn:microsoft.com/office/officeart/2005/8/layout/radial5"/>
    <dgm:cxn modelId="{4DA318E5-471F-6D46-9509-3ED4CC71D64C}" type="presOf" srcId="{8D960CE0-9005-0744-9FE9-617CB1FA9991}" destId="{C8A9B7DD-EC88-EA44-8E25-55DDEAB5062F}" srcOrd="0"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AACB7789-2570-4D42-B0F5-F837B5FA1D61}" type="presOf" srcId="{40EB6814-CE58-0146-A31A-F79E080256DF}" destId="{D6A9F5A0-2E2D-2B4E-B258-D3E08C6050DD}" srcOrd="0"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B1794FDD-9129-444F-9B33-896FB94EE4D2}" type="presOf" srcId="{3F28264E-2286-F643-A78C-641288BEC261}" destId="{5D11747A-6EB8-5443-8B1E-3637BBD127BC}" srcOrd="0" destOrd="0" presId="urn:microsoft.com/office/officeart/2005/8/layout/radial5"/>
    <dgm:cxn modelId="{9DD4AAFB-7385-7743-9476-2D48DD3A4C48}" type="presOf" srcId="{9B3C5C80-C0DB-F640-AB4D-6FC143F59A0B}" destId="{89FEE95F-4BC6-114B-8598-344E12B29167}" srcOrd="0" destOrd="0" presId="urn:microsoft.com/office/officeart/2005/8/layout/radial5"/>
    <dgm:cxn modelId="{4479D87A-8899-7948-9D15-627393ADF782}" type="presOf" srcId="{E598F3C8-C3B7-7F40-886C-84D39216D1BC}" destId="{31B3F70D-363D-744A-9003-CD1183929D08}" srcOrd="1" destOrd="0" presId="urn:microsoft.com/office/officeart/2005/8/layout/radial5"/>
    <dgm:cxn modelId="{DA70C086-D525-4D48-8C5E-BC243B343D20}" type="presOf" srcId="{7D87D6BD-0CC8-B14F-92D6-C3E889186F7E}" destId="{A503426A-7570-434A-83A8-98746E062A67}" srcOrd="0" destOrd="0" presId="urn:microsoft.com/office/officeart/2005/8/layout/radial5"/>
    <dgm:cxn modelId="{11DEF68A-3347-804A-B89E-74D96C7FA0B3}" type="presOf" srcId="{3F28264E-2286-F643-A78C-641288BEC261}" destId="{BD2B3556-42C1-F742-91ED-D003EF6770C1}" srcOrd="1" destOrd="0" presId="urn:microsoft.com/office/officeart/2005/8/layout/radial5"/>
    <dgm:cxn modelId="{9C124553-D753-7847-BD7B-B7F5FBDB6220}" type="presOf" srcId="{325E165B-77BE-184B-B402-8952D9927A9F}" destId="{C7B778A8-B788-AB4F-A2C0-D39355234AE5}" srcOrd="0" destOrd="0" presId="urn:microsoft.com/office/officeart/2005/8/layout/radial5"/>
    <dgm:cxn modelId="{0EAB2957-D4EC-1741-A7A3-CB1064B9F288}" type="presOf" srcId="{5979F2FA-AD14-D74B-AB16-A72FEB244262}" destId="{0B0C4164-627D-D94D-8CA0-0847EB7398A1}" srcOrd="0"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45750C5A-586B-1943-9E4B-10493CD33D43}" type="presOf" srcId="{0AF11BB0-1110-044C-BA29-65C0DA3AC33D}" destId="{B03F02AA-EB4B-B34B-BB0E-328EF339CE15}" srcOrd="0" destOrd="0" presId="urn:microsoft.com/office/officeart/2005/8/layout/radial5"/>
    <dgm:cxn modelId="{2866C02B-8913-D447-ADA5-8AD7ECB2536A}" srcId="{7D87D6BD-0CC8-B14F-92D6-C3E889186F7E}" destId="{3D368D0F-AF61-F445-9E20-A4D457ADA3DF}" srcOrd="8" destOrd="0" parTransId="{F9D10005-B75B-C848-BDB2-2F5037062E55}" sibTransId="{8F848E9A-8BD6-4449-B144-FECC4DEBC158}"/>
    <dgm:cxn modelId="{DE04DF72-45EF-3649-8F2C-DFE029CA125B}" type="presOf" srcId="{E598F3C8-C3B7-7F40-886C-84D39216D1BC}" destId="{F9BB6F0E-FE16-FF4A-AC5B-CF746FD4EDE1}" srcOrd="0" destOrd="0" presId="urn:microsoft.com/office/officeart/2005/8/layout/radial5"/>
    <dgm:cxn modelId="{7AE2BA5C-C369-1C4E-BC38-625277FADF9F}" type="presOf" srcId="{DD946B16-5570-0646-BA3D-9DC5666B7D8D}" destId="{6A0497E1-54F0-834A-8E14-6DA8D5BCAEDA}" srcOrd="0" destOrd="0" presId="urn:microsoft.com/office/officeart/2005/8/layout/radial5"/>
    <dgm:cxn modelId="{A367643A-8AE7-244A-B12B-F045185CEA94}" type="presOf" srcId="{7B00F435-42EF-9E46-9CC8-386BFAF46AEF}" destId="{A3F1E20D-D3C9-A144-A5C3-544E6E0103C9}" srcOrd="0" destOrd="0" presId="urn:microsoft.com/office/officeart/2005/8/layout/radial5"/>
    <dgm:cxn modelId="{6AA6B4D3-9197-CC4D-BA92-22FDB7C00258}" type="presOf" srcId="{F9D10005-B75B-C848-BDB2-2F5037062E55}" destId="{13A75ABF-C1CA-AE45-876F-0F669FD6C3F6}" srcOrd="0" destOrd="0" presId="urn:microsoft.com/office/officeart/2005/8/layout/radial5"/>
    <dgm:cxn modelId="{4065942F-502E-C542-A132-8C200E674452}" type="presOf" srcId="{0E596A8C-7265-3049-B95D-5515847AC082}" destId="{AC928FEB-B13A-4E45-BBD1-A008D53991AA}" srcOrd="0" destOrd="0" presId="urn:microsoft.com/office/officeart/2005/8/layout/radial5"/>
    <dgm:cxn modelId="{6A1C09ED-4399-204D-8DCE-1DB8C43FC781}" srcId="{7D87D6BD-0CC8-B14F-92D6-C3E889186F7E}" destId="{5195EFC5-BEC5-1C4D-A014-655BFD499A36}" srcOrd="4" destOrd="0" parTransId="{7B00F435-42EF-9E46-9CC8-386BFAF46AEF}" sibTransId="{DBF99E6B-72E0-5E42-97C7-9B44B9954A34}"/>
    <dgm:cxn modelId="{4CDA1536-EC0E-B54A-9DBD-43CF3B7BC74C}" type="presOf" srcId="{5979F2FA-AD14-D74B-AB16-A72FEB244262}" destId="{1FC08361-378C-994D-83F6-059D863303EA}" srcOrd="1" destOrd="0" presId="urn:microsoft.com/office/officeart/2005/8/layout/radial5"/>
    <dgm:cxn modelId="{33113F6A-D85D-6E46-A2A4-BF504FB68DDD}" srcId="{7D87D6BD-0CC8-B14F-92D6-C3E889186F7E}" destId="{A3AB429F-6BF6-4447-94C7-465DD5214CC1}" srcOrd="7" destOrd="0" parTransId="{8D960CE0-9005-0744-9FE9-617CB1FA9991}" sibTransId="{0303D3AB-AE1C-A84B-8E10-4E632C2E0022}"/>
    <dgm:cxn modelId="{372DAD3F-8573-3C43-ADEA-3873101E334A}" type="presOf" srcId="{5195EFC5-BEC5-1C4D-A014-655BFD499A36}" destId="{1B7BC56C-4B92-794F-866A-B2B7715DFA7A}" srcOrd="0" destOrd="0" presId="urn:microsoft.com/office/officeart/2005/8/layout/radial5"/>
    <dgm:cxn modelId="{F535805A-B512-5942-927F-AFD2FDB41F23}" type="presParOf" srcId="{46F4FBE3-D71C-6246-8377-6B3BFBF2148B}" destId="{A503426A-7570-434A-83A8-98746E062A67}" srcOrd="0" destOrd="0" presId="urn:microsoft.com/office/officeart/2005/8/layout/radial5"/>
    <dgm:cxn modelId="{8E53B86C-766B-774F-ADD9-7F67EDE63C02}" type="presParOf" srcId="{46F4FBE3-D71C-6246-8377-6B3BFBF2148B}" destId="{C7B778A8-B788-AB4F-A2C0-D39355234AE5}" srcOrd="1" destOrd="0" presId="urn:microsoft.com/office/officeart/2005/8/layout/radial5"/>
    <dgm:cxn modelId="{F7340113-E2D0-9249-8AEB-A0C353A847C9}" type="presParOf" srcId="{C7B778A8-B788-AB4F-A2C0-D39355234AE5}" destId="{36E9CF4D-4C46-CE44-B7D0-22D695D5D93C}" srcOrd="0" destOrd="0" presId="urn:microsoft.com/office/officeart/2005/8/layout/radial5"/>
    <dgm:cxn modelId="{EA4A7A9F-E6C5-924F-B442-222132F87375}" type="presParOf" srcId="{46F4FBE3-D71C-6246-8377-6B3BFBF2148B}" destId="{0512E4DD-7E16-3946-957E-468A1FF4C090}" srcOrd="2" destOrd="0" presId="urn:microsoft.com/office/officeart/2005/8/layout/radial5"/>
    <dgm:cxn modelId="{EA1CB216-85EB-6449-A6F3-88A0BC1DEC1C}" type="presParOf" srcId="{46F4FBE3-D71C-6246-8377-6B3BFBF2148B}" destId="{89FEE95F-4BC6-114B-8598-344E12B29167}" srcOrd="3" destOrd="0" presId="urn:microsoft.com/office/officeart/2005/8/layout/radial5"/>
    <dgm:cxn modelId="{7988C21C-1DCD-1041-9F68-4FF701A0AFC7}" type="presParOf" srcId="{89FEE95F-4BC6-114B-8598-344E12B29167}" destId="{4EC8CEC4-A495-6243-AEE8-01AF7EDC3149}" srcOrd="0" destOrd="0" presId="urn:microsoft.com/office/officeart/2005/8/layout/radial5"/>
    <dgm:cxn modelId="{5893B2C3-701A-0248-AB3C-74F1CBFAF8D5}" type="presParOf" srcId="{46F4FBE3-D71C-6246-8377-6B3BFBF2148B}" destId="{AC928FEB-B13A-4E45-BBD1-A008D53991AA}" srcOrd="4" destOrd="0" presId="urn:microsoft.com/office/officeart/2005/8/layout/radial5"/>
    <dgm:cxn modelId="{25D4A3C2-250F-AD4F-BAB6-21FEE7BCDBB9}" type="presParOf" srcId="{46F4FBE3-D71C-6246-8377-6B3BFBF2148B}" destId="{0B0C4164-627D-D94D-8CA0-0847EB7398A1}" srcOrd="5" destOrd="0" presId="urn:microsoft.com/office/officeart/2005/8/layout/radial5"/>
    <dgm:cxn modelId="{FD79BCDF-6D69-0943-8D9C-90DDAC8E6AB9}" type="presParOf" srcId="{0B0C4164-627D-D94D-8CA0-0847EB7398A1}" destId="{1FC08361-378C-994D-83F6-059D863303EA}" srcOrd="0" destOrd="0" presId="urn:microsoft.com/office/officeart/2005/8/layout/radial5"/>
    <dgm:cxn modelId="{44F73CDB-D18F-EF45-BEC0-CF79C7713838}" type="presParOf" srcId="{46F4FBE3-D71C-6246-8377-6B3BFBF2148B}" destId="{6A0497E1-54F0-834A-8E14-6DA8D5BCAEDA}" srcOrd="6" destOrd="0" presId="urn:microsoft.com/office/officeart/2005/8/layout/radial5"/>
    <dgm:cxn modelId="{10D4FB6B-90E7-D848-AB08-69BBEED1D131}" type="presParOf" srcId="{46F4FBE3-D71C-6246-8377-6B3BFBF2148B}" destId="{5D11747A-6EB8-5443-8B1E-3637BBD127BC}" srcOrd="7" destOrd="0" presId="urn:microsoft.com/office/officeart/2005/8/layout/radial5"/>
    <dgm:cxn modelId="{709AC267-DED2-BF4C-8708-521387A9E915}" type="presParOf" srcId="{5D11747A-6EB8-5443-8B1E-3637BBD127BC}" destId="{BD2B3556-42C1-F742-91ED-D003EF6770C1}" srcOrd="0" destOrd="0" presId="urn:microsoft.com/office/officeart/2005/8/layout/radial5"/>
    <dgm:cxn modelId="{03CCEFE2-FB17-1A40-AEE6-7014BF993056}" type="presParOf" srcId="{46F4FBE3-D71C-6246-8377-6B3BFBF2148B}" destId="{B03F02AA-EB4B-B34B-BB0E-328EF339CE15}" srcOrd="8" destOrd="0" presId="urn:microsoft.com/office/officeart/2005/8/layout/radial5"/>
    <dgm:cxn modelId="{44ACCABE-B882-C040-B16F-E702F577AEBB}" type="presParOf" srcId="{46F4FBE3-D71C-6246-8377-6B3BFBF2148B}" destId="{A3F1E20D-D3C9-A144-A5C3-544E6E0103C9}" srcOrd="9" destOrd="0" presId="urn:microsoft.com/office/officeart/2005/8/layout/radial5"/>
    <dgm:cxn modelId="{3CC70AB2-8691-2148-B858-84DEC086A761}" type="presParOf" srcId="{A3F1E20D-D3C9-A144-A5C3-544E6E0103C9}" destId="{A7509A4D-95B3-4444-B011-68BE99805E08}" srcOrd="0" destOrd="0" presId="urn:microsoft.com/office/officeart/2005/8/layout/radial5"/>
    <dgm:cxn modelId="{7D7EA75B-117D-6B49-AE6B-6108C6C78BFC}" type="presParOf" srcId="{46F4FBE3-D71C-6246-8377-6B3BFBF2148B}" destId="{1B7BC56C-4B92-794F-866A-B2B7715DFA7A}" srcOrd="10" destOrd="0" presId="urn:microsoft.com/office/officeart/2005/8/layout/radial5"/>
    <dgm:cxn modelId="{18557E33-7240-254D-B3C0-1C12CE026839}" type="presParOf" srcId="{46F4FBE3-D71C-6246-8377-6B3BFBF2148B}" destId="{F9BB6F0E-FE16-FF4A-AC5B-CF746FD4EDE1}" srcOrd="11" destOrd="0" presId="urn:microsoft.com/office/officeart/2005/8/layout/radial5"/>
    <dgm:cxn modelId="{796F9DD6-6999-3444-BEF6-EBED29E7D134}" type="presParOf" srcId="{F9BB6F0E-FE16-FF4A-AC5B-CF746FD4EDE1}" destId="{31B3F70D-363D-744A-9003-CD1183929D08}" srcOrd="0" destOrd="0" presId="urn:microsoft.com/office/officeart/2005/8/layout/radial5"/>
    <dgm:cxn modelId="{C7939835-6497-7543-91E7-5F7C514AB2BE}" type="presParOf" srcId="{46F4FBE3-D71C-6246-8377-6B3BFBF2148B}" destId="{6E12FE79-C54A-4F45-85AE-CACA8FE81C57}" srcOrd="12" destOrd="0" presId="urn:microsoft.com/office/officeart/2005/8/layout/radial5"/>
    <dgm:cxn modelId="{508625D6-E801-1445-BAC4-F1FDDFB52602}" type="presParOf" srcId="{46F4FBE3-D71C-6246-8377-6B3BFBF2148B}" destId="{021EE319-8056-7A4E-B99A-D7FB3C0056FB}" srcOrd="13" destOrd="0" presId="urn:microsoft.com/office/officeart/2005/8/layout/radial5"/>
    <dgm:cxn modelId="{D267426A-1324-314D-89E8-4C4A03F22F9C}" type="presParOf" srcId="{021EE319-8056-7A4E-B99A-D7FB3C0056FB}" destId="{251DE262-FBDD-4041-B8B2-222B20B902C4}" srcOrd="0" destOrd="0" presId="urn:microsoft.com/office/officeart/2005/8/layout/radial5"/>
    <dgm:cxn modelId="{121F3DEB-E377-2944-A16F-4D266575067E}" type="presParOf" srcId="{46F4FBE3-D71C-6246-8377-6B3BFBF2148B}" destId="{D6A9F5A0-2E2D-2B4E-B258-D3E08C6050DD}" srcOrd="14" destOrd="0" presId="urn:microsoft.com/office/officeart/2005/8/layout/radial5"/>
    <dgm:cxn modelId="{F011AEFD-8DB5-6F44-988E-326DCDEEEFAE}" type="presParOf" srcId="{46F4FBE3-D71C-6246-8377-6B3BFBF2148B}" destId="{C8A9B7DD-EC88-EA44-8E25-55DDEAB5062F}" srcOrd="15" destOrd="0" presId="urn:microsoft.com/office/officeart/2005/8/layout/radial5"/>
    <dgm:cxn modelId="{658BC186-8476-6946-83AB-B8FEBD5EA319}" type="presParOf" srcId="{C8A9B7DD-EC88-EA44-8E25-55DDEAB5062F}" destId="{88133F69-3E00-FA40-9557-794CB054B4C2}" srcOrd="0" destOrd="0" presId="urn:microsoft.com/office/officeart/2005/8/layout/radial5"/>
    <dgm:cxn modelId="{9135DE61-06D6-5D4F-ACD3-AD697B8EAF02}" type="presParOf" srcId="{46F4FBE3-D71C-6246-8377-6B3BFBF2148B}" destId="{E2521E59-CA94-B045-91ED-03582D4EB89C}" srcOrd="16" destOrd="0" presId="urn:microsoft.com/office/officeart/2005/8/layout/radial5"/>
    <dgm:cxn modelId="{42D3A76F-642E-CD45-A90F-CB3DAADC6B0F}" type="presParOf" srcId="{46F4FBE3-D71C-6246-8377-6B3BFBF2148B}" destId="{13A75ABF-C1CA-AE45-876F-0F669FD6C3F6}" srcOrd="17" destOrd="0" presId="urn:microsoft.com/office/officeart/2005/8/layout/radial5"/>
    <dgm:cxn modelId="{64C853D6-6236-6B44-986C-BC2E1E7C07DB}" type="presParOf" srcId="{13A75ABF-C1CA-AE45-876F-0F669FD6C3F6}" destId="{CD65A682-4D75-1841-AB43-03ADEC2F2863}" srcOrd="0" destOrd="0" presId="urn:microsoft.com/office/officeart/2005/8/layout/radial5"/>
    <dgm:cxn modelId="{07A771BE-4618-C14D-A0F4-CC11252EBD2F}"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426A-7570-434A-83A8-98746E062A67}">
      <dsp:nvSpPr>
        <dsp:cNvPr id="0" name=""/>
        <dsp:cNvSpPr/>
      </dsp:nvSpPr>
      <dsp:spPr>
        <a:xfrm>
          <a:off x="3517629" y="2081710"/>
          <a:ext cx="1226260" cy="122626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Topic</a:t>
          </a:r>
          <a:endParaRPr lang="en-US" sz="2800" b="1" kern="1200" dirty="0"/>
        </a:p>
      </dsp:txBody>
      <dsp:txXfrm>
        <a:off x="3697211" y="2261292"/>
        <a:ext cx="867096" cy="867096"/>
      </dsp:txXfrm>
    </dsp:sp>
    <dsp:sp modelId="{C7B778A8-B788-AB4F-A2C0-D39355234AE5}">
      <dsp:nvSpPr>
        <dsp:cNvPr id="0" name=""/>
        <dsp:cNvSpPr/>
      </dsp:nvSpPr>
      <dsp:spPr>
        <a:xfrm rot="16200000">
          <a:off x="3877015" y="1379347"/>
          <a:ext cx="507488" cy="475924"/>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3948404" y="1545921"/>
        <a:ext cx="364711" cy="285554"/>
      </dsp:txXfrm>
    </dsp:sp>
    <dsp:sp modelId="{0512E4DD-7E16-3946-957E-468A1FF4C090}">
      <dsp:nvSpPr>
        <dsp:cNvPr id="0" name=""/>
        <dsp:cNvSpPr/>
      </dsp:nvSpPr>
      <dsp:spPr>
        <a:xfrm>
          <a:off x="3570848" y="4360"/>
          <a:ext cx="1119823" cy="111982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Courses</a:t>
          </a:r>
          <a:endParaRPr lang="en-US" sz="1600" b="1" kern="1200" dirty="0"/>
        </a:p>
      </dsp:txBody>
      <dsp:txXfrm>
        <a:off x="3734842" y="168354"/>
        <a:ext cx="791835" cy="791835"/>
      </dsp:txXfrm>
    </dsp:sp>
    <dsp:sp modelId="{89FEE95F-4BC6-114B-8598-344E12B29167}">
      <dsp:nvSpPr>
        <dsp:cNvPr id="0" name=""/>
        <dsp:cNvSpPr/>
      </dsp:nvSpPr>
      <dsp:spPr>
        <a:xfrm rot="18600000">
          <a:off x="4569638" y="1631441"/>
          <a:ext cx="507488" cy="475924"/>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595139" y="1781313"/>
        <a:ext cx="364711" cy="285554"/>
      </dsp:txXfrm>
    </dsp:sp>
    <dsp:sp modelId="{AC928FEB-B13A-4E45-BBD1-A008D53991AA}">
      <dsp:nvSpPr>
        <dsp:cNvPr id="0" name=""/>
        <dsp:cNvSpPr/>
      </dsp:nvSpPr>
      <dsp:spPr>
        <a:xfrm>
          <a:off x="4940351" y="502819"/>
          <a:ext cx="1119823" cy="111982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Online Courses</a:t>
          </a:r>
          <a:endParaRPr lang="en-US" sz="1600" b="1" kern="1200" dirty="0"/>
        </a:p>
      </dsp:txBody>
      <dsp:txXfrm>
        <a:off x="5104345" y="666813"/>
        <a:ext cx="791835" cy="791835"/>
      </dsp:txXfrm>
    </dsp:sp>
    <dsp:sp modelId="{0B0C4164-627D-D94D-8CA0-0847EB7398A1}">
      <dsp:nvSpPr>
        <dsp:cNvPr id="0" name=""/>
        <dsp:cNvSpPr/>
      </dsp:nvSpPr>
      <dsp:spPr>
        <a:xfrm rot="21000000">
          <a:off x="4938175" y="2269766"/>
          <a:ext cx="507488" cy="475924"/>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939260" y="2377347"/>
        <a:ext cx="364711" cy="285554"/>
      </dsp:txXfrm>
    </dsp:sp>
    <dsp:sp modelId="{6A0497E1-54F0-834A-8E14-6DA8D5BCAEDA}">
      <dsp:nvSpPr>
        <dsp:cNvPr id="0" name=""/>
        <dsp:cNvSpPr/>
      </dsp:nvSpPr>
      <dsp:spPr>
        <a:xfrm>
          <a:off x="5669048" y="1764959"/>
          <a:ext cx="1119823" cy="111982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Small Groups</a:t>
          </a:r>
          <a:endParaRPr lang="en-US" sz="1600" b="1" kern="1200" dirty="0"/>
        </a:p>
      </dsp:txBody>
      <dsp:txXfrm>
        <a:off x="5833042" y="1928953"/>
        <a:ext cx="791835" cy="791835"/>
      </dsp:txXfrm>
    </dsp:sp>
    <dsp:sp modelId="{5D11747A-6EB8-5443-8B1E-3637BBD127BC}">
      <dsp:nvSpPr>
        <dsp:cNvPr id="0" name=""/>
        <dsp:cNvSpPr/>
      </dsp:nvSpPr>
      <dsp:spPr>
        <a:xfrm rot="1800000">
          <a:off x="4810184" y="2995643"/>
          <a:ext cx="507488" cy="475924"/>
        </a:xfrm>
        <a:prstGeom prs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819748" y="3055134"/>
        <a:ext cx="364711" cy="285554"/>
      </dsp:txXfrm>
    </dsp:sp>
    <dsp:sp modelId="{B03F02AA-EB4B-B34B-BB0E-328EF339CE15}">
      <dsp:nvSpPr>
        <dsp:cNvPr id="0" name=""/>
        <dsp:cNvSpPr/>
      </dsp:nvSpPr>
      <dsp:spPr>
        <a:xfrm>
          <a:off x="5415974" y="3200212"/>
          <a:ext cx="1119823" cy="111982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Books</a:t>
          </a:r>
          <a:endParaRPr lang="en-US" sz="1600" b="1" kern="1200" dirty="0"/>
        </a:p>
      </dsp:txBody>
      <dsp:txXfrm>
        <a:off x="5579968" y="3364206"/>
        <a:ext cx="791835" cy="791835"/>
      </dsp:txXfrm>
    </dsp:sp>
    <dsp:sp modelId="{A3F1E20D-D3C9-A144-A5C3-544E6E0103C9}">
      <dsp:nvSpPr>
        <dsp:cNvPr id="0" name=""/>
        <dsp:cNvSpPr/>
      </dsp:nvSpPr>
      <dsp:spPr>
        <a:xfrm rot="4200000">
          <a:off x="4245552" y="3469425"/>
          <a:ext cx="507488" cy="475924"/>
        </a:xfrm>
        <a:prstGeom prst="righ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292524" y="3497527"/>
        <a:ext cx="364711" cy="285554"/>
      </dsp:txXfrm>
    </dsp:sp>
    <dsp:sp modelId="{1B7BC56C-4B92-794F-866A-B2B7715DFA7A}">
      <dsp:nvSpPr>
        <dsp:cNvPr id="0" name=""/>
        <dsp:cNvSpPr/>
      </dsp:nvSpPr>
      <dsp:spPr>
        <a:xfrm>
          <a:off x="4299545" y="4137007"/>
          <a:ext cx="1119823" cy="1119823"/>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Video Programs</a:t>
          </a:r>
          <a:endParaRPr lang="en-US" sz="1600" b="1" kern="1200" dirty="0"/>
        </a:p>
      </dsp:txBody>
      <dsp:txXfrm>
        <a:off x="4463539" y="4301001"/>
        <a:ext cx="791835" cy="791835"/>
      </dsp:txXfrm>
    </dsp:sp>
    <dsp:sp modelId="{F9BB6F0E-FE16-FF4A-AC5B-CF746FD4EDE1}">
      <dsp:nvSpPr>
        <dsp:cNvPr id="0" name=""/>
        <dsp:cNvSpPr/>
      </dsp:nvSpPr>
      <dsp:spPr>
        <a:xfrm rot="6600000">
          <a:off x="3508478" y="3469425"/>
          <a:ext cx="507488" cy="475924"/>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3604283" y="3497527"/>
        <a:ext cx="364711" cy="285554"/>
      </dsp:txXfrm>
    </dsp:sp>
    <dsp:sp modelId="{6E12FE79-C54A-4F45-85AE-CACA8FE81C57}">
      <dsp:nvSpPr>
        <dsp:cNvPr id="0" name=""/>
        <dsp:cNvSpPr/>
      </dsp:nvSpPr>
      <dsp:spPr>
        <a:xfrm>
          <a:off x="2842151" y="4137007"/>
          <a:ext cx="1119823" cy="111982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Audio Podcasts</a:t>
          </a:r>
          <a:endParaRPr lang="en-US" sz="1600" b="1" kern="1200" dirty="0"/>
        </a:p>
      </dsp:txBody>
      <dsp:txXfrm>
        <a:off x="3006145" y="4301001"/>
        <a:ext cx="791835" cy="791835"/>
      </dsp:txXfrm>
    </dsp:sp>
    <dsp:sp modelId="{021EE319-8056-7A4E-B99A-D7FB3C0056FB}">
      <dsp:nvSpPr>
        <dsp:cNvPr id="0" name=""/>
        <dsp:cNvSpPr/>
      </dsp:nvSpPr>
      <dsp:spPr>
        <a:xfrm rot="9000000">
          <a:off x="2943846" y="2995643"/>
          <a:ext cx="507488" cy="475924"/>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3077059" y="3055134"/>
        <a:ext cx="364711" cy="285554"/>
      </dsp:txXfrm>
    </dsp:sp>
    <dsp:sp modelId="{D6A9F5A0-2E2D-2B4E-B258-D3E08C6050DD}">
      <dsp:nvSpPr>
        <dsp:cNvPr id="0" name=""/>
        <dsp:cNvSpPr/>
      </dsp:nvSpPr>
      <dsp:spPr>
        <a:xfrm>
          <a:off x="1725722" y="3200212"/>
          <a:ext cx="1119823" cy="111982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Mentors</a:t>
          </a:r>
          <a:endParaRPr lang="en-US" sz="1600" b="1" kern="1200" dirty="0"/>
        </a:p>
      </dsp:txBody>
      <dsp:txXfrm>
        <a:off x="1889716" y="3364206"/>
        <a:ext cx="791835" cy="791835"/>
      </dsp:txXfrm>
    </dsp:sp>
    <dsp:sp modelId="{C8A9B7DD-EC88-EA44-8E25-55DDEAB5062F}">
      <dsp:nvSpPr>
        <dsp:cNvPr id="0" name=""/>
        <dsp:cNvSpPr/>
      </dsp:nvSpPr>
      <dsp:spPr>
        <a:xfrm rot="11400000">
          <a:off x="2815855" y="2269766"/>
          <a:ext cx="507488" cy="475924"/>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957547" y="2377347"/>
        <a:ext cx="364711" cy="285554"/>
      </dsp:txXfrm>
    </dsp:sp>
    <dsp:sp modelId="{E2521E59-CA94-B045-91ED-03582D4EB89C}">
      <dsp:nvSpPr>
        <dsp:cNvPr id="0" name=""/>
        <dsp:cNvSpPr/>
      </dsp:nvSpPr>
      <dsp:spPr>
        <a:xfrm>
          <a:off x="1472648" y="1764959"/>
          <a:ext cx="1119823" cy="111982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Apps</a:t>
          </a:r>
          <a:endParaRPr lang="en-US" sz="1600" b="1" kern="1200" dirty="0"/>
        </a:p>
      </dsp:txBody>
      <dsp:txXfrm>
        <a:off x="1636642" y="1928953"/>
        <a:ext cx="791835" cy="791835"/>
      </dsp:txXfrm>
    </dsp:sp>
    <dsp:sp modelId="{13A75ABF-C1CA-AE45-876F-0F669FD6C3F6}">
      <dsp:nvSpPr>
        <dsp:cNvPr id="0" name=""/>
        <dsp:cNvSpPr/>
      </dsp:nvSpPr>
      <dsp:spPr>
        <a:xfrm rot="13800000">
          <a:off x="3230317" y="1661025"/>
          <a:ext cx="465286" cy="475924"/>
        </a:xfrm>
        <a:prstGeom prs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3344972" y="1809675"/>
        <a:ext cx="325700" cy="285554"/>
      </dsp:txXfrm>
    </dsp:sp>
    <dsp:sp modelId="{7499841E-F4A8-724B-BE9F-B6F8C359B3BF}">
      <dsp:nvSpPr>
        <dsp:cNvPr id="0" name=""/>
        <dsp:cNvSpPr/>
      </dsp:nvSpPr>
      <dsp:spPr>
        <a:xfrm>
          <a:off x="1994844" y="482248"/>
          <a:ext cx="1532825" cy="1160965"/>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Online Resources &amp; Communities</a:t>
          </a:r>
          <a:endParaRPr lang="en-US" sz="1600" b="1" kern="1200" dirty="0"/>
        </a:p>
      </dsp:txBody>
      <dsp:txXfrm>
        <a:off x="2219321" y="652267"/>
        <a:ext cx="1083871" cy="82092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BE1C8994-EB58-9A48-9597-B114AAC60AF0}" type="datetimeFigureOut">
              <a:rPr lang="en-US"/>
              <a:pPr>
                <a:defRPr/>
              </a:pPr>
              <a:t>11/16/15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8D77AD70-ABE7-1641-8779-2EC0BAF4481F}" type="slidenum">
              <a:rPr lang="en-US"/>
              <a:pPr>
                <a:defRPr/>
              </a:pPr>
              <a:t>‹#›</a:t>
            </a:fld>
            <a:endParaRPr lang="en-US"/>
          </a:p>
        </p:txBody>
      </p:sp>
    </p:spTree>
    <p:extLst>
      <p:ext uri="{BB962C8B-B14F-4D97-AF65-F5344CB8AC3E}">
        <p14:creationId xmlns:p14="http://schemas.microsoft.com/office/powerpoint/2010/main" val="212293160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Introduction</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04B44793-2C0D-0147-A124-A619BCFA3D89}"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--helicopter parents/friends important</a:t>
            </a:r>
          </a:p>
          <a:p>
            <a:pPr>
              <a:spcBef>
                <a:spcPct val="0"/>
              </a:spcBef>
            </a:pPr>
            <a:r>
              <a:rPr lang="en-US">
                <a:latin typeface="Calibri" charset="0"/>
              </a:rPr>
              <a:t>seeking to reconcile black and white world</a:t>
            </a:r>
          </a:p>
          <a:p>
            <a:pPr>
              <a:spcBef>
                <a:spcPct val="0"/>
              </a:spcBef>
            </a:pPr>
            <a:r>
              <a:rPr lang="en-US">
                <a:latin typeface="Calibri" charset="0"/>
              </a:rPr>
              <a:t>--2/3 married and 71% children at home</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C0DF9F3-2F80-A546-BB79-137D0D6CB872}"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MIDCOURSETransitions—empty nest, boomerangs, aging parents</a:t>
            </a:r>
          </a:p>
          <a:p>
            <a:pPr>
              <a:spcBef>
                <a:spcPct val="0"/>
              </a:spcBef>
            </a:pPr>
            <a:r>
              <a:rPr lang="en-US">
                <a:latin typeface="Calibri" charset="0"/>
              </a:rPr>
              <a:t>Generativity-make your mark, establish and guide next generation</a:t>
            </a:r>
          </a:p>
          <a:p>
            <a:pPr>
              <a:spcBef>
                <a:spcPct val="0"/>
              </a:spcBef>
            </a:pPr>
            <a:r>
              <a:rPr lang="en-US">
                <a:latin typeface="Calibri" charset="0"/>
              </a:rPr>
              <a:t>Reflection—sense of fulfillment or regret</a:t>
            </a:r>
          </a:p>
          <a:p>
            <a:pPr>
              <a:spcBef>
                <a:spcPct val="0"/>
              </a:spcBef>
            </a:pPr>
            <a:r>
              <a:rPr lang="en-US">
                <a:latin typeface="Calibri" charset="0"/>
              </a:rPr>
              <a:t>Retirement—secure, travel, or financial worries: health care, sickness, money, independent living</a:t>
            </a:r>
          </a:p>
          <a:p>
            <a:pPr>
              <a:spcBef>
                <a:spcPct val="0"/>
              </a:spcBef>
            </a:pPr>
            <a:r>
              <a:rPr lang="en-US">
                <a:latin typeface="Calibri" charset="0"/>
              </a:rPr>
              <a:t>	45% by 65, 25% working full time</a:t>
            </a:r>
          </a:p>
          <a:p>
            <a:pPr>
              <a:spcBef>
                <a:spcPct val="0"/>
              </a:spcBef>
            </a:pPr>
            <a:r>
              <a:rPr lang="en-US">
                <a:latin typeface="Calibri" charset="0"/>
              </a:rPr>
              <a:t>	9/10 like retirement a lot to somewhat…</a:t>
            </a:r>
          </a:p>
          <a:p>
            <a:pPr>
              <a:spcBef>
                <a:spcPct val="0"/>
              </a:spcBef>
            </a:pPr>
            <a:r>
              <a:rPr lang="en-US">
                <a:latin typeface="Calibri" charset="0"/>
              </a:rPr>
              <a:t>Mobility—empty nest (done with church) and mobility (travel, move to be by kids)</a:t>
            </a:r>
          </a:p>
          <a:p>
            <a:pPr>
              <a:spcBef>
                <a:spcPct val="0"/>
              </a:spcBef>
            </a:pPr>
            <a:r>
              <a:rPr lang="en-US">
                <a:latin typeface="Calibri" charset="0"/>
              </a:rPr>
              <a:t>Technology---88% have cell phone, 74% those 65+, 49% smart phones, over half use facebook, 50-65 88% use internet, 57% over 65</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AF7EF87-8E1C-9D42-B6AC-ADB960381683}" type="slidenum">
              <a:rPr lang="en-US"/>
              <a:pPr fontAlgn="base">
                <a:spcBef>
                  <a:spcPct val="0"/>
                </a:spcBef>
                <a:spcAft>
                  <a:spcPct val="0"/>
                </a:spcAft>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Gerotrans—increased need for solitude—can be seen as evolving—</a:t>
            </a:r>
          </a:p>
          <a:p>
            <a:pPr>
              <a:spcBef>
                <a:spcPct val="0"/>
              </a:spcBef>
            </a:pPr>
            <a:r>
              <a:rPr lang="en-US">
                <a:latin typeface="Calibri" charset="0"/>
              </a:rPr>
              <a:t>Internet related to higher socio-economic and education—40%</a:t>
            </a:r>
          </a:p>
          <a:p>
            <a:pPr>
              <a:spcBef>
                <a:spcPct val="0"/>
              </a:spcBef>
            </a:pPr>
            <a:r>
              <a:rPr lang="en-US">
                <a:latin typeface="Calibri" charset="0"/>
              </a:rPr>
              <a:t>Retire at 65-70, live another 15 years</a:t>
            </a:r>
          </a:p>
          <a:p>
            <a:pPr>
              <a:spcBef>
                <a:spcPct val="0"/>
              </a:spcBef>
            </a:pPr>
            <a:r>
              <a:rPr lang="en-US">
                <a:latin typeface="Calibri" charset="0"/>
              </a:rPr>
              <a:t>40% married, men—64%, women—18%</a:t>
            </a:r>
          </a:p>
          <a:p>
            <a:pPr>
              <a:spcBef>
                <a:spcPct val="0"/>
              </a:spcBef>
            </a:pPr>
            <a:endParaRPr lang="en-US">
              <a:latin typeface="Calibri" charset="0"/>
            </a:endParaRPr>
          </a:p>
          <a:p>
            <a:pPr>
              <a:spcBef>
                <a:spcPct val="0"/>
              </a:spcBef>
            </a:pPr>
            <a:r>
              <a:rPr lang="en-US">
                <a:latin typeface="Calibri" charset="0"/>
              </a:rPr>
              <a:t>Sprituality after 70—CMT at Virginia Seminary—changed program for older not to those caring for—hunger most of whom were lifelong church members…</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305F516-8547-AE46-9258-6E2C4CA53C32}" type="slidenum">
              <a:rPr lang="en-US"/>
              <a:pPr fontAlgn="base">
                <a:spcBef>
                  <a:spcPct val="0"/>
                </a:spcBef>
                <a:spcAft>
                  <a:spcPct val="0"/>
                </a:spcAft>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old-old is the fastest growing group in the world, twice that of 65old</a:t>
            </a:r>
          </a:p>
          <a:p>
            <a:pPr>
              <a:spcBef>
                <a:spcPct val="0"/>
              </a:spcBef>
            </a:pPr>
            <a:r>
              <a:rPr lang="en-US">
                <a:latin typeface="Calibri" charset="0"/>
              </a:rPr>
              <a:t>4x rest of population</a:t>
            </a:r>
          </a:p>
          <a:p>
            <a:pPr>
              <a:spcBef>
                <a:spcPct val="0"/>
              </a:spcBef>
            </a:pPr>
            <a:r>
              <a:rPr lang="en-US">
                <a:latin typeface="Calibri" charset="0"/>
              </a:rPr>
              <a:t> </a:t>
            </a:r>
          </a:p>
          <a:p>
            <a:pPr>
              <a:spcBef>
                <a:spcPct val="0"/>
              </a:spcBef>
            </a:pPr>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D51EC85-00E5-D345-901A-B184B6BBD179}" type="slidenum">
              <a:rPr lang="en-US"/>
              <a:pPr fontAlgn="base">
                <a:spcBef>
                  <a:spcPct val="0"/>
                </a:spcBef>
                <a:spcAft>
                  <a:spcPct val="0"/>
                </a:spcAft>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Developed by users!</a:t>
            </a:r>
          </a:p>
          <a:p>
            <a:pPr>
              <a:spcBef>
                <a:spcPct val="0"/>
              </a:spcBef>
            </a:pPr>
            <a:r>
              <a:rPr lang="en-US">
                <a:latin typeface="Calibri" charset="0"/>
              </a:rPr>
              <a:t>Travelers</a:t>
            </a:r>
          </a:p>
          <a:p>
            <a:pPr>
              <a:spcBef>
                <a:spcPct val="0"/>
              </a:spcBef>
            </a:pPr>
            <a:r>
              <a:rPr lang="en-US">
                <a:latin typeface="Calibri" charset="0"/>
              </a:rPr>
              <a:t>Relocate to retire/for family</a:t>
            </a:r>
          </a:p>
          <a:p>
            <a:pPr>
              <a:spcBef>
                <a:spcPct val="0"/>
              </a:spcBef>
            </a:pPr>
            <a:r>
              <a:rPr lang="en-US">
                <a:latin typeface="Calibri" charset="0"/>
              </a:rPr>
              <a:t>Homebound</a:t>
            </a:r>
          </a:p>
          <a:p>
            <a:pPr>
              <a:spcBef>
                <a:spcPct val="0"/>
              </a:spcBef>
            </a:pPr>
            <a:r>
              <a:rPr lang="en-US">
                <a:latin typeface="Calibri" charset="0"/>
              </a:rPr>
              <a:t>Singles</a:t>
            </a:r>
          </a:p>
          <a:p>
            <a:pPr>
              <a:spcBef>
                <a:spcPct val="0"/>
              </a:spcBef>
            </a:pPr>
            <a:endParaRPr lang="en-US">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2160A812-54DD-5A4E-AFDE-A9F8B387C9D5}" type="slidenum">
              <a:rPr lang="en-US"/>
              <a:pPr fontAlgn="base">
                <a:spcBef>
                  <a:spcPct val="0"/>
                </a:spcBef>
                <a:spcAft>
                  <a:spcPct val="0"/>
                </a:spcAft>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Developed by and with them</a:t>
            </a:r>
          </a:p>
          <a:p>
            <a:pPr>
              <a:spcBef>
                <a:spcPct val="0"/>
              </a:spcBef>
            </a:pPr>
            <a:r>
              <a:rPr lang="en-US">
                <a:latin typeface="Calibri" charset="0"/>
              </a:rPr>
              <a:t>Church of Resurrection, united methodist</a:t>
            </a:r>
          </a:p>
          <a:p>
            <a:pPr>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986E757F-FA43-5044-87E7-D7AB95BF2497}" type="slidenum">
              <a:rPr lang="en-US"/>
              <a:pPr fontAlgn="base">
                <a:spcBef>
                  <a:spcPct val="0"/>
                </a:spcBef>
                <a:spcAft>
                  <a:spcPct val="0"/>
                </a:spcAft>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--don’t just let programs die</a:t>
            </a:r>
          </a:p>
          <a:p>
            <a:pPr>
              <a:spcBef>
                <a:spcPct val="0"/>
              </a:spcBef>
            </a:pPr>
            <a:r>
              <a:rPr lang="en-US">
                <a:latin typeface="Calibri" charset="0"/>
              </a:rPr>
              <a:t>Stories—best attended event of the year</a:t>
            </a:r>
          </a:p>
          <a:p>
            <a:pPr>
              <a:spcBef>
                <a:spcPct val="0"/>
              </a:spcBef>
            </a:pPr>
            <a:r>
              <a:rPr lang="en-US">
                <a:latin typeface="Calibri" charset="0"/>
              </a:rPr>
              <a:t>Being alone isn’t the same as lonely</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93E80BC-E6C6-9F4F-8F91-66D541F6EA11}" type="slidenum">
              <a:rPr lang="en-US"/>
              <a:pPr fontAlgn="base">
                <a:spcBef>
                  <a:spcPct val="0"/>
                </a:spcBef>
                <a:spcAft>
                  <a:spcPct val="0"/>
                </a:spcAft>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GEMS—great endeavors mined and shared</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D531AB8F-DEEE-A14D-9D8D-A3AF4BAEA49E}" type="slidenum">
              <a:rPr lang="en-US"/>
              <a:pPr fontAlgn="base">
                <a:spcBef>
                  <a:spcPct val="0"/>
                </a:spcBef>
                <a:spcAft>
                  <a:spcPct val="0"/>
                </a:spcAft>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2003--</a:t>
            </a:r>
          </a:p>
          <a:p>
            <a:pPr>
              <a:spcBef>
                <a:spcPct val="0"/>
              </a:spcBef>
            </a:pPr>
            <a:r>
              <a:rPr lang="en-US">
                <a:latin typeface="Calibri" charset="0"/>
              </a:rPr>
              <a:t>Developed by the Task Force for Older Adult Ministries in response to GC2009 A087. </a:t>
            </a:r>
          </a:p>
          <a:p>
            <a:pPr>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9CF89C0-9781-9947-8147-90789C46ABFD}" type="slidenum">
              <a:rPr lang="en-US"/>
              <a:pPr fontAlgn="base">
                <a:spcBef>
                  <a:spcPct val="0"/>
                </a:spcBef>
                <a:spcAft>
                  <a:spcPct val="0"/>
                </a:spcAft>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Churches “are communities of transformation—places where people come to encounter God and know God more deeply.” </a:t>
            </a:r>
          </a:p>
          <a:p>
            <a:pPr>
              <a:spcBef>
                <a:spcPct val="0"/>
              </a:spcBef>
            </a:pPr>
            <a:endParaRPr lang="en-US">
              <a:latin typeface="Calibri" charset="0"/>
            </a:endParaRPr>
          </a:p>
          <a:p>
            <a:pPr>
              <a:spcBef>
                <a:spcPct val="0"/>
              </a:spcBef>
            </a:pPr>
            <a:r>
              <a:rPr lang="en-US">
                <a:latin typeface="Calibri" charset="0"/>
              </a:rPr>
              <a:t>“Adult faith formation is … the heartbeat of churchgoing in the twenty-first century.” </a:t>
            </a:r>
          </a:p>
          <a:p>
            <a:pPr>
              <a:spcBef>
                <a:spcPct val="0"/>
              </a:spcBef>
            </a:pPr>
            <a:endParaRPr lang="en-US">
              <a:latin typeface="Calibri" charset="0"/>
            </a:endParaRPr>
          </a:p>
          <a:p>
            <a:pPr>
              <a:spcBef>
                <a:spcPct val="0"/>
              </a:spcBef>
            </a:pPr>
            <a:r>
              <a:rPr lang="en-US">
                <a:latin typeface="Calibri" charset="0"/>
              </a:rPr>
              <a:t>Adult faith formation is much more than programs; it’s about who we are. The search for God, the call to discipleship, is rooted in all we are, all we do. It is the very essence of everything we do. </a:t>
            </a:r>
          </a:p>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sz="800">
                <a:latin typeface="Calibri" charset="0"/>
              </a:rPr>
              <a:t>Quotes from Diana Bass-Butler</a:t>
            </a:r>
          </a:p>
          <a:p>
            <a:pPr>
              <a:spcBef>
                <a:spcPct val="0"/>
              </a:spcBef>
            </a:pPr>
            <a:r>
              <a:rPr lang="en-US">
                <a:latin typeface="Wingdings" charset="0"/>
              </a:rPr>
              <a:t> </a:t>
            </a:r>
          </a:p>
          <a:p>
            <a:pPr>
              <a:spcBef>
                <a:spcPct val="0"/>
              </a:spcBef>
            </a:pPr>
            <a:r>
              <a:rPr lang="en-US">
                <a:latin typeface="Calibri" charset="0"/>
              </a:rPr>
              <a:t>celebrating weekly worship </a:t>
            </a:r>
          </a:p>
          <a:p>
            <a:pPr>
              <a:spcBef>
                <a:spcPct val="0"/>
              </a:spcBef>
            </a:pPr>
            <a:r>
              <a:rPr lang="en-US">
                <a:latin typeface="Wingdings" charset="0"/>
              </a:rPr>
              <a:t> </a:t>
            </a:r>
            <a:r>
              <a:rPr lang="en-US">
                <a:latin typeface="Calibri" charset="0"/>
              </a:rPr>
              <a:t>participating in outreach activities, </a:t>
            </a:r>
          </a:p>
          <a:p>
            <a:pPr>
              <a:spcBef>
                <a:spcPct val="0"/>
              </a:spcBef>
            </a:pPr>
            <a:r>
              <a:rPr lang="en-US">
                <a:latin typeface="Calibri" charset="0"/>
              </a:rPr>
              <a:t>--especially if there is an opportunity to reflect with others on how the experience personally affected them </a:t>
            </a:r>
          </a:p>
          <a:p>
            <a:pPr>
              <a:spcBef>
                <a:spcPct val="0"/>
              </a:spcBef>
            </a:pPr>
            <a:r>
              <a:rPr lang="en-US">
                <a:latin typeface="Wingdings" charset="0"/>
              </a:rPr>
              <a:t> </a:t>
            </a:r>
            <a:r>
              <a:rPr lang="en-US">
                <a:latin typeface="Calibri" charset="0"/>
              </a:rPr>
              <a:t>joining with others to sign a petition for a justice issue </a:t>
            </a:r>
          </a:p>
          <a:p>
            <a:pPr>
              <a:spcBef>
                <a:spcPct val="0"/>
              </a:spcBef>
            </a:pPr>
            <a:r>
              <a:rPr lang="en-US">
                <a:latin typeface="Wingdings" charset="0"/>
              </a:rPr>
              <a:t> </a:t>
            </a:r>
            <a:r>
              <a:rPr lang="en-US">
                <a:latin typeface="Calibri" charset="0"/>
              </a:rPr>
              <a:t>celebrating the sacramental life of the church </a:t>
            </a:r>
          </a:p>
          <a:p>
            <a:pPr>
              <a:spcBef>
                <a:spcPct val="0"/>
              </a:spcBef>
            </a:pPr>
            <a:r>
              <a:rPr lang="en-US">
                <a:latin typeface="Wingdings" charset="0"/>
              </a:rPr>
              <a:t> </a:t>
            </a:r>
            <a:r>
              <a:rPr lang="en-US">
                <a:latin typeface="Calibri" charset="0"/>
              </a:rPr>
              <a:t>helping build a house with Habitat for Humanity </a:t>
            </a:r>
          </a:p>
          <a:p>
            <a:pPr>
              <a:spcBef>
                <a:spcPct val="0"/>
              </a:spcBef>
            </a:pPr>
            <a:r>
              <a:rPr lang="en-US">
                <a:latin typeface="Wingdings" charset="0"/>
              </a:rPr>
              <a:t> </a:t>
            </a:r>
            <a:r>
              <a:rPr lang="en-US">
                <a:latin typeface="Calibri" charset="0"/>
              </a:rPr>
              <a:t>prayer groups </a:t>
            </a:r>
          </a:p>
          <a:p>
            <a:pPr>
              <a:spcBef>
                <a:spcPct val="0"/>
              </a:spcBef>
            </a:pPr>
            <a:r>
              <a:rPr lang="en-US">
                <a:latin typeface="Wingdings" charset="0"/>
              </a:rPr>
              <a:t> </a:t>
            </a:r>
            <a:r>
              <a:rPr lang="en-US">
                <a:latin typeface="Calibri" charset="0"/>
              </a:rPr>
              <a:t>spiritual direction available at or through the church </a:t>
            </a:r>
          </a:p>
          <a:p>
            <a:pPr>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D4F4BE4-1801-3F49-8CB6-EF48FDFD0606}"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93A18EB9-C5F8-1F4E-B02C-020F3303E21B}"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Missional  How does Adult Faith Formation fit into your congregration’s long and short term goals/mission?</a:t>
            </a:r>
          </a:p>
          <a:p>
            <a:pPr>
              <a:spcBef>
                <a:spcPct val="0"/>
              </a:spcBef>
            </a:pPr>
            <a:r>
              <a:rPr lang="en-US">
                <a:latin typeface="Calibri" charset="0"/>
              </a:rPr>
              <a:t>Ascension—Asked themselves how they live in the world, ending each gathering: “does anything we are doing involve the poor?” </a:t>
            </a:r>
          </a:p>
          <a:p>
            <a:pPr>
              <a:spcBef>
                <a:spcPct val="0"/>
              </a:spcBef>
            </a:pPr>
            <a:r>
              <a:rPr lang="en-US">
                <a:latin typeface="Calibri" charset="0"/>
              </a:rPr>
              <a:t> This question transformed Bible study</a:t>
            </a:r>
          </a:p>
          <a:p>
            <a:pPr>
              <a:spcBef>
                <a:spcPct val="0"/>
              </a:spcBef>
            </a:pPr>
            <a:r>
              <a:rPr lang="en-US">
                <a:latin typeface="Calibri" charset="0"/>
              </a:rPr>
              <a:t>Bible study called them to mission</a:t>
            </a:r>
          </a:p>
          <a:p>
            <a:pPr>
              <a:spcBef>
                <a:spcPct val="0"/>
              </a:spcBef>
            </a:pPr>
            <a:r>
              <a:rPr lang="en-US">
                <a:latin typeface="Calibri" charset="0"/>
              </a:rPr>
              <a:t>--discernment groups (how do we know what God wants us to do?)</a:t>
            </a:r>
          </a:p>
          <a:p>
            <a:pPr>
              <a:spcBef>
                <a:spcPct val="0"/>
              </a:spcBef>
            </a:pPr>
            <a:r>
              <a:rPr lang="en-US">
                <a:latin typeface="Calibri" charset="0"/>
              </a:rPr>
              <a:t>--developed relationships in the world: Mary’s place and elementary schools and with seniors</a:t>
            </a:r>
          </a:p>
          <a:p>
            <a:pPr>
              <a:spcBef>
                <a:spcPct val="0"/>
              </a:spcBef>
            </a:pPr>
            <a:r>
              <a:rPr lang="en-US">
                <a:latin typeface="Calibri" charset="0"/>
              </a:rPr>
              <a:t>--shared lay/ordained leadership for faith formation</a:t>
            </a:r>
          </a:p>
          <a:p>
            <a:pPr>
              <a:spcBef>
                <a:spcPct val="0"/>
              </a:spcBef>
            </a:pPr>
            <a:r>
              <a:rPr lang="en-US">
                <a:latin typeface="Calibri" charset="0"/>
              </a:rPr>
              <a:t>Changed their congregation and the world…comradery, connection, trust, </a:t>
            </a:r>
          </a:p>
          <a:p>
            <a:pPr>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0AA5B638-BB86-0A48-B6A9-BBFB51BA90C6}"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The rest of their time they are living it at home, in their neighborhoods, in their workplaces, etc. They live it and deepen it by things such as answering a question from a co-worker about what they believe, making Lenten resolutions, praying with their spouse or family, struggling with a decision and talking it over with other people of faith, forgiving at home or in their community, responding with care and compassion. Frequently, busy lives today don’t always allow time for people to show up for scheduled “six-week programs” but that doesn’t mean they’re not learning and growing in faith. </a:t>
            </a:r>
            <a:r>
              <a:rPr lang="en-US" b="1">
                <a:latin typeface="Calibri" charset="0"/>
              </a:rPr>
              <a:t>What are we doing to enable them to understand and appreciate their continuing growth? </a:t>
            </a:r>
            <a:br>
              <a:rPr lang="en-US" b="1">
                <a:latin typeface="Calibri" charset="0"/>
              </a:rPr>
            </a:br>
            <a:r>
              <a:rPr lang="en-US" b="1">
                <a:latin typeface="Calibri" charset="0"/>
              </a:rPr>
              <a:t>In this busy world, are great programs really going to change this???</a:t>
            </a:r>
          </a:p>
          <a:p>
            <a:pPr>
              <a:spcBef>
                <a:spcPct val="0"/>
              </a:spcBef>
            </a:pPr>
            <a:endParaRPr lang="en-US" b="1">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808BC58-46E8-AD43-8345-83F4623990A1}"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Labyrinth</a:t>
            </a:r>
          </a:p>
          <a:p>
            <a:pPr>
              <a:spcBef>
                <a:spcPct val="0"/>
              </a:spcBef>
            </a:pPr>
            <a:r>
              <a:rPr lang="en-US">
                <a:latin typeface="Calibri" charset="0"/>
              </a:rPr>
              <a:t>Prayer</a:t>
            </a:r>
          </a:p>
          <a:p>
            <a:pPr>
              <a:spcBef>
                <a:spcPct val="0"/>
              </a:spcBef>
            </a:pPr>
            <a:r>
              <a:rPr lang="en-US">
                <a:latin typeface="Calibri" charset="0"/>
              </a:rPr>
              <a:t>Personal</a:t>
            </a:r>
          </a:p>
          <a:p>
            <a:pPr>
              <a:spcBef>
                <a:spcPct val="0"/>
              </a:spcBef>
            </a:pPr>
            <a:r>
              <a:rPr lang="en-US">
                <a:latin typeface="Calibri" charset="0"/>
              </a:rPr>
              <a:t>Communal</a:t>
            </a:r>
          </a:p>
          <a:p>
            <a:pPr>
              <a:spcBef>
                <a:spcPct val="0"/>
              </a:spcBef>
            </a:pPr>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7808049B-07A2-E34B-9B9E-34AEA4B8ACEB}"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Lifelong learning, information available 24/7, traditional learning with expert, </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19D8F6F-2D2E-2149-A309-AB16509BF560}"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“It’s exciting to see all the new ways technology is being leveraged to help folks go into a deeper awareness of and relationship with the living God,” said Bishop Curry. </a:t>
            </a:r>
          </a:p>
          <a:p>
            <a:pPr>
              <a:spcBef>
                <a:spcPct val="0"/>
              </a:spcBef>
            </a:pPr>
            <a:r>
              <a:rPr lang="en-US">
                <a:latin typeface="Calibri" charset="0"/>
              </a:rPr>
              <a:t>----- Meeting Notes (11/13/15 09:54) -----</a:t>
            </a:r>
          </a:p>
          <a:p>
            <a:pPr>
              <a:spcBef>
                <a:spcPct val="0"/>
              </a:spcBef>
            </a:pPr>
            <a:r>
              <a:rPr lang="en-US">
                <a:latin typeface="Calibri" charset="0"/>
              </a:rPr>
              <a:t>..........................................</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EAB1E4F-0A75-B544-8ABA-2E7511AB61E3}"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ED0FEE3-D514-3D44-BBD7-EF8176CE3844}" type="datetimeFigureOut">
              <a:rPr lang="en-US"/>
              <a:pPr>
                <a:defRPr/>
              </a:pPr>
              <a:t>11/16/15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668F53-7D3C-1641-9DBD-25AF2A44B363}" type="slidenum">
              <a:rPr lang="en-US"/>
              <a:pPr>
                <a:defRPr/>
              </a:pPr>
              <a:t>‹#›</a:t>
            </a:fld>
            <a:endParaRPr lang="en-US"/>
          </a:p>
        </p:txBody>
      </p:sp>
    </p:spTree>
    <p:extLst>
      <p:ext uri="{BB962C8B-B14F-4D97-AF65-F5344CB8AC3E}">
        <p14:creationId xmlns:p14="http://schemas.microsoft.com/office/powerpoint/2010/main" val="40507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9033C5-E9CD-3145-B790-158F29DAE109}" type="datetimeFigureOut">
              <a:rPr lang="en-US"/>
              <a:pPr>
                <a:defRPr/>
              </a:pPr>
              <a:t>11/16/15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8B2C23-7176-1E45-920B-E9028F09B4C2}" type="slidenum">
              <a:rPr lang="en-US"/>
              <a:pPr>
                <a:defRPr/>
              </a:pPr>
              <a:t>‹#›</a:t>
            </a:fld>
            <a:endParaRPr lang="en-US"/>
          </a:p>
        </p:txBody>
      </p:sp>
    </p:spTree>
    <p:extLst>
      <p:ext uri="{BB962C8B-B14F-4D97-AF65-F5344CB8AC3E}">
        <p14:creationId xmlns:p14="http://schemas.microsoft.com/office/powerpoint/2010/main" val="406418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FF6475-14F8-9441-B1C8-B9B5D031089F}" type="datetimeFigureOut">
              <a:rPr lang="en-US"/>
              <a:pPr>
                <a:defRPr/>
              </a:pPr>
              <a:t>11/16/15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8B1CD5-5674-C04D-AB27-26761A059262}" type="slidenum">
              <a:rPr lang="en-US"/>
              <a:pPr>
                <a:defRPr/>
              </a:pPr>
              <a:t>‹#›</a:t>
            </a:fld>
            <a:endParaRPr lang="en-US"/>
          </a:p>
        </p:txBody>
      </p:sp>
    </p:spTree>
    <p:extLst>
      <p:ext uri="{BB962C8B-B14F-4D97-AF65-F5344CB8AC3E}">
        <p14:creationId xmlns:p14="http://schemas.microsoft.com/office/powerpoint/2010/main" val="75669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EBDBA1-A1FD-6A47-AC34-852810FF0D83}" type="datetimeFigureOut">
              <a:rPr lang="en-US"/>
              <a:pPr>
                <a:defRPr/>
              </a:pPr>
              <a:t>11/16/15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5BB907-22CE-4C4F-B0A1-D9C4402EBC33}" type="slidenum">
              <a:rPr lang="en-US"/>
              <a:pPr>
                <a:defRPr/>
              </a:pPr>
              <a:t>‹#›</a:t>
            </a:fld>
            <a:endParaRPr lang="en-US"/>
          </a:p>
        </p:txBody>
      </p:sp>
    </p:spTree>
    <p:extLst>
      <p:ext uri="{BB962C8B-B14F-4D97-AF65-F5344CB8AC3E}">
        <p14:creationId xmlns:p14="http://schemas.microsoft.com/office/powerpoint/2010/main" val="213111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DD57BE-9109-4047-9B33-364543A6C35A}" type="datetimeFigureOut">
              <a:rPr lang="en-US"/>
              <a:pPr>
                <a:defRPr/>
              </a:pPr>
              <a:t>11/16/15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AA5E74-CC84-1145-BD65-C80F10AA8FA3}" type="slidenum">
              <a:rPr lang="en-US"/>
              <a:pPr>
                <a:defRPr/>
              </a:pPr>
              <a:t>‹#›</a:t>
            </a:fld>
            <a:endParaRPr lang="en-US"/>
          </a:p>
        </p:txBody>
      </p:sp>
    </p:spTree>
    <p:extLst>
      <p:ext uri="{BB962C8B-B14F-4D97-AF65-F5344CB8AC3E}">
        <p14:creationId xmlns:p14="http://schemas.microsoft.com/office/powerpoint/2010/main" val="241661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0A03E22-932D-324E-8CB1-3A1C453B5DC6}" type="datetimeFigureOut">
              <a:rPr lang="en-US"/>
              <a:pPr>
                <a:defRPr/>
              </a:pPr>
              <a:t>11/16/15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700D83-F4BC-5242-A68A-B2C073FE7166}" type="slidenum">
              <a:rPr lang="en-US"/>
              <a:pPr>
                <a:defRPr/>
              </a:pPr>
              <a:t>‹#›</a:t>
            </a:fld>
            <a:endParaRPr lang="en-US"/>
          </a:p>
        </p:txBody>
      </p:sp>
    </p:spTree>
    <p:extLst>
      <p:ext uri="{BB962C8B-B14F-4D97-AF65-F5344CB8AC3E}">
        <p14:creationId xmlns:p14="http://schemas.microsoft.com/office/powerpoint/2010/main" val="64629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E142877-4109-E84F-9932-1CFA1C9F5371}" type="datetimeFigureOut">
              <a:rPr lang="en-US"/>
              <a:pPr>
                <a:defRPr/>
              </a:pPr>
              <a:t>11/16/15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521395-5033-AB45-B8A7-BD08E172A036}" type="slidenum">
              <a:rPr lang="en-US"/>
              <a:pPr>
                <a:defRPr/>
              </a:pPr>
              <a:t>‹#›</a:t>
            </a:fld>
            <a:endParaRPr lang="en-US"/>
          </a:p>
        </p:txBody>
      </p:sp>
    </p:spTree>
    <p:extLst>
      <p:ext uri="{BB962C8B-B14F-4D97-AF65-F5344CB8AC3E}">
        <p14:creationId xmlns:p14="http://schemas.microsoft.com/office/powerpoint/2010/main" val="415711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F56C93-5D67-7247-BB3D-EFF90388858B}" type="datetimeFigureOut">
              <a:rPr lang="en-US"/>
              <a:pPr>
                <a:defRPr/>
              </a:pPr>
              <a:t>11/16/15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839856-0909-C24E-9412-289A021BC233}" type="slidenum">
              <a:rPr lang="en-US"/>
              <a:pPr>
                <a:defRPr/>
              </a:pPr>
              <a:t>‹#›</a:t>
            </a:fld>
            <a:endParaRPr lang="en-US"/>
          </a:p>
        </p:txBody>
      </p:sp>
    </p:spTree>
    <p:extLst>
      <p:ext uri="{BB962C8B-B14F-4D97-AF65-F5344CB8AC3E}">
        <p14:creationId xmlns:p14="http://schemas.microsoft.com/office/powerpoint/2010/main" val="376409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C5A231-53D5-F24E-985C-67D9B68E3B67}" type="datetimeFigureOut">
              <a:rPr lang="en-US"/>
              <a:pPr>
                <a:defRPr/>
              </a:pPr>
              <a:t>11/16/15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1F5185-11F4-1C4A-84F5-49AB5A087249}" type="slidenum">
              <a:rPr lang="en-US"/>
              <a:pPr>
                <a:defRPr/>
              </a:pPr>
              <a:t>‹#›</a:t>
            </a:fld>
            <a:endParaRPr lang="en-US"/>
          </a:p>
        </p:txBody>
      </p:sp>
    </p:spTree>
    <p:extLst>
      <p:ext uri="{BB962C8B-B14F-4D97-AF65-F5344CB8AC3E}">
        <p14:creationId xmlns:p14="http://schemas.microsoft.com/office/powerpoint/2010/main" val="388621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AF81FD-A0DB-6047-93C8-76AAD3749705}" type="datetimeFigureOut">
              <a:rPr lang="en-US"/>
              <a:pPr>
                <a:defRPr/>
              </a:pPr>
              <a:t>11/16/15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8BF3FD-9424-D54A-83AD-E145C2F0975A}" type="slidenum">
              <a:rPr lang="en-US"/>
              <a:pPr>
                <a:defRPr/>
              </a:pPr>
              <a:t>‹#›</a:t>
            </a:fld>
            <a:endParaRPr lang="en-US"/>
          </a:p>
        </p:txBody>
      </p:sp>
    </p:spTree>
    <p:extLst>
      <p:ext uri="{BB962C8B-B14F-4D97-AF65-F5344CB8AC3E}">
        <p14:creationId xmlns:p14="http://schemas.microsoft.com/office/powerpoint/2010/main" val="1585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BB0ED1-13B7-F749-BDC4-3D2BEFD0AC74}" type="datetimeFigureOut">
              <a:rPr lang="en-US"/>
              <a:pPr>
                <a:defRPr/>
              </a:pPr>
              <a:t>11/16/15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DF2FDA-EEE3-2C48-8A4E-575073ECD487}" type="slidenum">
              <a:rPr lang="en-US"/>
              <a:pPr>
                <a:defRPr/>
              </a:pPr>
              <a:t>‹#›</a:t>
            </a:fld>
            <a:endParaRPr lang="en-US"/>
          </a:p>
        </p:txBody>
      </p:sp>
    </p:spTree>
    <p:extLst>
      <p:ext uri="{BB962C8B-B14F-4D97-AF65-F5344CB8AC3E}">
        <p14:creationId xmlns:p14="http://schemas.microsoft.com/office/powerpoint/2010/main" val="1765827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ADDC26C6-A35A-2C44-B5BE-0FEFEF285210}" type="datetimeFigureOut">
              <a:rPr lang="en-US"/>
              <a:pPr>
                <a:defRPr/>
              </a:pPr>
              <a:t>11/16/15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87D9B528-9A2F-8F46-8DF4-AD5A0E6599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janetschaeffler.com/GEMS__52.pdf" TargetMode="External"/><Relationship Id="rId4" Type="http://schemas.openxmlformats.org/officeDocument/2006/relationships/hyperlink" Target="http://www.explorefaith.org/prayer/fixed/hours.php" TargetMode="External"/><Relationship Id="rId5" Type="http://schemas.openxmlformats.org/officeDocument/2006/relationships/hyperlink" Target="http://jesuitprayer.org" TargetMode="External"/><Relationship Id="rId6" Type="http://schemas.openxmlformats.org/officeDocument/2006/relationships/hyperlink" Target="http://www.sacredspace.ie" TargetMode="External"/><Relationship Id="rId1" Type="http://schemas.openxmlformats.org/officeDocument/2006/relationships/slideLayout" Target="../slideLayouts/slideLayout2.xml"/><Relationship Id="rId2" Type="http://schemas.openxmlformats.org/officeDocument/2006/relationships/hyperlink" Target="http://www.loyolapress.com/3-minute-retreats-daily-online-prayer.ht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khanacademy.org" TargetMode="External"/><Relationship Id="rId4" Type="http://schemas.openxmlformats.org/officeDocument/2006/relationships/hyperlink" Target="http://nooma.com" TargetMode="External"/><Relationship Id="rId5" Type="http://schemas.openxmlformats.org/officeDocument/2006/relationships/hyperlink" Target="https://www.churchnext.tv" TargetMode="External"/><Relationship Id="rId6" Type="http://schemas.openxmlformats.org/officeDocument/2006/relationships/hyperlink" Target="http://www.npr.org/sections/thetwo-way/2015/11/03/454063182/poll-finds-americans-especially-millennials-moving-away-from-religion" TargetMode="External"/><Relationship Id="rId7" Type="http://schemas.openxmlformats.org/officeDocument/2006/relationships/hyperlink" Target="http://thecenterforbiblicalstudies.org/wp-content/uploads/2012/09/How-to-help-your-parish-revised-pdf1.pdf" TargetMode="External"/><Relationship Id="rId8" Type="http://schemas.openxmlformats.org/officeDocument/2006/relationships/hyperlink" Target="https://daybydaypodcast.wordpress.com" TargetMode="External"/><Relationship Id="rId1" Type="http://schemas.openxmlformats.org/officeDocument/2006/relationships/slideLayout" Target="../slideLayouts/slideLayout2.xml"/><Relationship Id="rId2" Type="http://schemas.openxmlformats.org/officeDocument/2006/relationships/hyperlink" Target="https://www.ted.com/topics/christianit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cor.org/ministries/the-journey/welcome-to-your-self-assessmen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lifelongfaith.com" TargetMode="External"/><Relationship Id="rId4" Type="http://schemas.openxmlformats.org/officeDocument/2006/relationships/hyperlink" Target="http://www.seasonsofadultfaith.com" TargetMode="External"/><Relationship Id="rId5" Type="http://schemas.openxmlformats.org/officeDocument/2006/relationships/hyperlink" Target="http://www.pneumaconference.com" TargetMode="External"/><Relationship Id="rId6" Type="http://schemas.openxmlformats.org/officeDocument/2006/relationships/hyperlink" Target="http://episcoforma.org" TargetMode="External"/><Relationship Id="rId7" Type="http://schemas.openxmlformats.org/officeDocument/2006/relationships/hyperlink" Target="http://www.vts.edu/cmt" TargetMode="External"/><Relationship Id="rId8" Type="http://schemas.openxmlformats.org/officeDocument/2006/relationships/hyperlink" Target="http://www.janetschaeffler.com/Best-Practices.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r>
              <a:rPr lang="en-US" dirty="0">
                <a:latin typeface="Calibri" charset="0"/>
              </a:rPr>
              <a:t>Adult Faith </a:t>
            </a:r>
            <a:r>
              <a:rPr lang="en-US" dirty="0" smtClean="0">
                <a:latin typeface="Calibri" charset="0"/>
              </a:rPr>
              <a:t>Formation</a:t>
            </a:r>
            <a:endParaRPr lang="en-US" dirty="0">
              <a:latin typeface="Calibri" charset="0"/>
            </a:endParaRPr>
          </a:p>
        </p:txBody>
      </p:sp>
      <p:pic>
        <p:nvPicPr>
          <p:cNvPr id="2050" name="Content Placeholder 3" descr="BlogPost13_DiverseElders.jpg"/>
          <p:cNvPicPr>
            <a:picLocks noGrp="1" noChangeAspect="1"/>
          </p:cNvPicPr>
          <p:nvPr>
            <p:ph idx="1"/>
          </p:nvPr>
        </p:nvPicPr>
        <p:blipFill>
          <a:blip r:embed="rId3">
            <a:extLst>
              <a:ext uri="{28A0092B-C50C-407E-A947-70E740481C1C}">
                <a14:useLocalDpi xmlns:a14="http://schemas.microsoft.com/office/drawing/2010/main" val="0"/>
              </a:ext>
            </a:extLst>
          </a:blip>
          <a:srcRect l="16637" r="1663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Perceptions </a:t>
            </a:r>
            <a:r>
              <a:rPr lang="en-US" dirty="0" smtClean="0"/>
              <a:t>of Priests</a:t>
            </a:r>
            <a:endParaRPr lang="en-US" dirty="0"/>
          </a:p>
        </p:txBody>
      </p:sp>
      <p:sp>
        <p:nvSpPr>
          <p:cNvPr id="3" name="Content Placeholder 2"/>
          <p:cNvSpPr>
            <a:spLocks noGrp="1"/>
          </p:cNvSpPr>
          <p:nvPr>
            <p:ph idx="1"/>
          </p:nvPr>
        </p:nvSpPr>
        <p:spPr/>
        <p:txBody>
          <a:bodyPr/>
          <a:lstStyle/>
          <a:p>
            <a:r>
              <a:rPr lang="en-US" dirty="0" smtClean="0"/>
              <a:t>Traditional Faith Formation Roles</a:t>
            </a:r>
          </a:p>
          <a:p>
            <a:pPr lvl="1">
              <a:buSzPct val="90000"/>
              <a:buFont typeface="Lucida Grande"/>
              <a:buChar char="-"/>
            </a:pPr>
            <a:r>
              <a:rPr lang="en-US" dirty="0" smtClean="0"/>
              <a:t>Educator</a:t>
            </a:r>
            <a:endParaRPr lang="en-US" dirty="0" smtClean="0"/>
          </a:p>
          <a:p>
            <a:pPr lvl="1">
              <a:buSzPct val="90000"/>
              <a:buFont typeface="Lucida Grande"/>
              <a:buChar char="-"/>
            </a:pPr>
            <a:r>
              <a:rPr lang="en-US" dirty="0" smtClean="0"/>
              <a:t>Subject Matter Expert </a:t>
            </a:r>
            <a:endParaRPr lang="en-US" dirty="0" smtClean="0"/>
          </a:p>
          <a:p>
            <a:pPr lvl="1">
              <a:buSzPct val="90000"/>
              <a:buFont typeface="Lucida Grande"/>
              <a:buChar char="-"/>
            </a:pPr>
            <a:r>
              <a:rPr lang="en-US" dirty="0" smtClean="0"/>
              <a:t>Leader</a:t>
            </a:r>
          </a:p>
          <a:p>
            <a:pPr>
              <a:buSzPct val="90000"/>
            </a:pPr>
            <a:r>
              <a:rPr lang="en-US" dirty="0" smtClean="0"/>
              <a:t>21</a:t>
            </a:r>
            <a:r>
              <a:rPr lang="en-US" baseline="30000" dirty="0" smtClean="0"/>
              <a:t>st</a:t>
            </a:r>
            <a:r>
              <a:rPr lang="en-US" dirty="0" smtClean="0"/>
              <a:t> Century Faith Formation Roles</a:t>
            </a:r>
          </a:p>
          <a:p>
            <a:pPr lvl="1"/>
            <a:r>
              <a:rPr lang="en-US" dirty="0"/>
              <a:t>Curator</a:t>
            </a:r>
          </a:p>
          <a:p>
            <a:pPr lvl="1"/>
            <a:r>
              <a:rPr lang="en-US" dirty="0"/>
              <a:t>Social Media </a:t>
            </a:r>
            <a:r>
              <a:rPr lang="en-US" dirty="0" smtClean="0"/>
              <a:t>Administer (Tech-</a:t>
            </a:r>
            <a:r>
              <a:rPr lang="en-US" dirty="0" err="1" smtClean="0"/>
              <a:t>savy</a:t>
            </a:r>
            <a:r>
              <a:rPr lang="en-US" dirty="0" smtClean="0"/>
              <a:t>)</a:t>
            </a:r>
          </a:p>
          <a:p>
            <a:pPr lvl="1"/>
            <a:r>
              <a:rPr lang="en-US" dirty="0" smtClean="0"/>
              <a:t>Entertainer</a:t>
            </a:r>
            <a:endParaRPr lang="en-US" dirty="0"/>
          </a:p>
          <a:p>
            <a:pPr>
              <a:buSzPct val="90000"/>
              <a:buFont typeface="Wingdings" charset="2"/>
              <a:buChar char="§"/>
            </a:pPr>
            <a:endParaRPr lang="en-US" dirty="0" smtClean="0"/>
          </a:p>
          <a:p>
            <a:pPr marL="0" indent="0">
              <a:buNone/>
            </a:pPr>
            <a:endParaRPr lang="en-US" dirty="0" smtClean="0"/>
          </a:p>
          <a:p>
            <a:endParaRPr lang="en-US" dirty="0" smtClean="0"/>
          </a:p>
          <a:p>
            <a:endParaRPr lang="en-US" dirty="0" smtClean="0"/>
          </a:p>
        </p:txBody>
      </p:sp>
    </p:spTree>
    <p:extLst>
      <p:ext uri="{BB962C8B-B14F-4D97-AF65-F5344CB8AC3E}">
        <p14:creationId xmlns:p14="http://schemas.microsoft.com/office/powerpoint/2010/main" val="83957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atin typeface="Calibri" charset="0"/>
              </a:rPr>
              <a:t>Curation</a:t>
            </a:r>
          </a:p>
        </p:txBody>
      </p:sp>
      <p:sp>
        <p:nvSpPr>
          <p:cNvPr id="33794" name="Content Placeholder 2"/>
          <p:cNvSpPr>
            <a:spLocks noGrp="1"/>
          </p:cNvSpPr>
          <p:nvPr>
            <p:ph idx="1"/>
          </p:nvPr>
        </p:nvSpPr>
        <p:spPr/>
        <p:txBody>
          <a:bodyPr/>
          <a:lstStyle/>
          <a:p>
            <a:pPr marL="0" indent="0">
              <a:buFont typeface="Arial" charset="0"/>
              <a:buNone/>
            </a:pPr>
            <a:r>
              <a:rPr lang="en-US">
                <a:latin typeface="Calibri" charset="0"/>
              </a:rPr>
              <a:t>“A faith formation curator is a trusted guide who continually finds, groups, organizes, and connects the best and most relevant content and resources on a specific subject to match the needs of a specific audience.”  </a:t>
            </a:r>
          </a:p>
          <a:p>
            <a:pPr marL="0" indent="0">
              <a:buFont typeface="Arial" charset="0"/>
              <a:buNone/>
            </a:pPr>
            <a:r>
              <a:rPr lang="en-US" sz="2000">
                <a:latin typeface="Calibri" charset="0"/>
              </a:rPr>
              <a:t>John Roberto—21</a:t>
            </a:r>
            <a:r>
              <a:rPr lang="en-US" sz="2000" baseline="30000">
                <a:latin typeface="Calibri" charset="0"/>
              </a:rPr>
              <a:t>st</a:t>
            </a:r>
            <a:r>
              <a:rPr lang="en-US" sz="2000">
                <a:latin typeface="Calibri" charset="0"/>
              </a:rPr>
              <a:t> Century Faith Formation</a:t>
            </a:r>
          </a:p>
          <a:p>
            <a:pPr marL="0" indent="0">
              <a:buFont typeface="Arial" charset="0"/>
              <a:buNone/>
            </a:pPr>
            <a:endParaRPr lang="en-US" sz="2000">
              <a:latin typeface="Calibri" charset="0"/>
            </a:endParaRPr>
          </a:p>
          <a:p>
            <a:pPr marL="0" indent="0">
              <a:buFont typeface="Arial" charset="0"/>
              <a:buNone/>
            </a:pPr>
            <a:r>
              <a:rPr lang="en-US" b="1">
                <a:latin typeface="Calibri" charset="0"/>
              </a:rPr>
              <a:t>Coming Soon:  Diocese of Olympia Adult Faith Formation on Pinterest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atin typeface="Calibri" charset="0"/>
              </a:rPr>
              <a:t>Adult Faith Formation</a:t>
            </a:r>
          </a:p>
        </p:txBody>
      </p:sp>
      <p:sp>
        <p:nvSpPr>
          <p:cNvPr id="14338" name="Content Placeholder 2"/>
          <p:cNvSpPr>
            <a:spLocks noGrp="1"/>
          </p:cNvSpPr>
          <p:nvPr>
            <p:ph idx="1"/>
          </p:nvPr>
        </p:nvSpPr>
        <p:spPr/>
        <p:txBody>
          <a:bodyPr/>
          <a:lstStyle/>
          <a:p>
            <a:r>
              <a:rPr lang="en-US">
                <a:latin typeface="Calibri" charset="0"/>
              </a:rPr>
              <a:t>Caring relationships</a:t>
            </a:r>
          </a:p>
          <a:p>
            <a:r>
              <a:rPr lang="en-US">
                <a:latin typeface="Calibri" charset="0"/>
              </a:rPr>
              <a:t>Celebrating milestones and transitions</a:t>
            </a:r>
          </a:p>
          <a:p>
            <a:r>
              <a:rPr lang="en-US">
                <a:latin typeface="Calibri" charset="0"/>
              </a:rPr>
              <a:t>Learning Christian tradition and Bible</a:t>
            </a:r>
          </a:p>
          <a:p>
            <a:r>
              <a:rPr lang="en-US">
                <a:latin typeface="Calibri" charset="0"/>
              </a:rPr>
              <a:t>Praying and spiritual formation</a:t>
            </a:r>
          </a:p>
          <a:p>
            <a:r>
              <a:rPr lang="en-US">
                <a:latin typeface="Calibri" charset="0"/>
              </a:rPr>
              <a:t>Serving, working for justice, caring for creation</a:t>
            </a:r>
          </a:p>
          <a:p>
            <a:r>
              <a:rPr lang="en-US">
                <a:latin typeface="Calibri" charset="0"/>
              </a:rPr>
              <a:t>Worshipping and celebrating liturgical seasons</a:t>
            </a:r>
          </a:p>
        </p:txBody>
      </p:sp>
      <p:sp>
        <p:nvSpPr>
          <p:cNvPr id="14339" name="TextBox 3"/>
          <p:cNvSpPr txBox="1">
            <a:spLocks noChangeArrowheads="1"/>
          </p:cNvSpPr>
          <p:nvPr/>
        </p:nvSpPr>
        <p:spPr bwMode="auto">
          <a:xfrm>
            <a:off x="4260850" y="6445250"/>
            <a:ext cx="3713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200"/>
              <a:t>From John Roberto’s Seasons of Adult Faith Formation</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Calibri" charset="0"/>
              </a:rPr>
              <a:t>ADULT LIFE STAGES</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a:buChar char="•"/>
              <a:defRPr/>
            </a:pPr>
            <a:r>
              <a:rPr lang="en-US" dirty="0" smtClean="0">
                <a:ea typeface="+mn-ea"/>
                <a:cs typeface="+mn-cs"/>
              </a:rPr>
              <a:t>Young Adults in 20’s and 30’s (currently </a:t>
            </a:r>
            <a:r>
              <a:rPr lang="en-US" dirty="0" err="1" smtClean="0">
                <a:ea typeface="+mn-ea"/>
                <a:cs typeface="+mn-cs"/>
              </a:rPr>
              <a:t>Millennials</a:t>
            </a:r>
            <a:r>
              <a:rPr lang="en-US" dirty="0" smtClean="0">
                <a:ea typeface="+mn-ea"/>
                <a:cs typeface="+mn-cs"/>
              </a:rPr>
              <a:t>)</a:t>
            </a:r>
          </a:p>
          <a:p>
            <a:pPr fontAlgn="auto">
              <a:spcAft>
                <a:spcPts val="0"/>
              </a:spcAft>
              <a:buFont typeface="Arial"/>
              <a:buChar char="•"/>
              <a:defRPr/>
            </a:pPr>
            <a:r>
              <a:rPr lang="en-US" dirty="0" smtClean="0">
                <a:solidFill>
                  <a:srgbClr val="FF0000"/>
                </a:solidFill>
                <a:ea typeface="+mn-ea"/>
                <a:cs typeface="+mn-cs"/>
              </a:rPr>
              <a:t>Middle adults </a:t>
            </a:r>
            <a:r>
              <a:rPr lang="en-US" dirty="0" smtClean="0">
                <a:ea typeface="+mn-ea"/>
                <a:cs typeface="+mn-cs"/>
              </a:rPr>
              <a:t>in 40’s and 55 (currently Gen </a:t>
            </a:r>
            <a:r>
              <a:rPr lang="en-US" dirty="0" err="1" smtClean="0">
                <a:ea typeface="+mn-ea"/>
                <a:cs typeface="+mn-cs"/>
              </a:rPr>
              <a:t>X’ers</a:t>
            </a:r>
            <a:r>
              <a:rPr lang="en-US" dirty="0">
                <a:ea typeface="+mn-ea"/>
                <a:cs typeface="+mn-cs"/>
              </a:rPr>
              <a:t>)</a:t>
            </a:r>
            <a:endParaRPr lang="en-US" dirty="0" smtClean="0">
              <a:ea typeface="+mn-ea"/>
              <a:cs typeface="+mn-cs"/>
            </a:endParaRPr>
          </a:p>
          <a:p>
            <a:pPr fontAlgn="auto">
              <a:spcAft>
                <a:spcPts val="0"/>
              </a:spcAft>
              <a:buFont typeface="Arial"/>
              <a:buChar char="•"/>
              <a:defRPr/>
            </a:pPr>
            <a:r>
              <a:rPr lang="en-US" dirty="0" smtClean="0">
                <a:solidFill>
                  <a:srgbClr val="FF0000"/>
                </a:solidFill>
                <a:ea typeface="+mn-ea"/>
                <a:cs typeface="+mn-cs"/>
              </a:rPr>
              <a:t>Mature Adult  </a:t>
            </a:r>
            <a:r>
              <a:rPr lang="en-US" dirty="0" smtClean="0">
                <a:ea typeface="+mn-ea"/>
                <a:cs typeface="+mn-cs"/>
              </a:rPr>
              <a:t>in mid-50’s to mid-70’s (currently Baby boomers)</a:t>
            </a:r>
          </a:p>
          <a:p>
            <a:pPr fontAlgn="auto">
              <a:spcAft>
                <a:spcPts val="0"/>
              </a:spcAft>
              <a:buFont typeface="Arial"/>
              <a:buChar char="•"/>
              <a:defRPr/>
            </a:pPr>
            <a:r>
              <a:rPr lang="en-US" dirty="0" smtClean="0">
                <a:solidFill>
                  <a:srgbClr val="FF0000"/>
                </a:solidFill>
                <a:ea typeface="+mn-ea"/>
                <a:cs typeface="+mn-cs"/>
              </a:rPr>
              <a:t>Old Adults</a:t>
            </a:r>
            <a:r>
              <a:rPr lang="en-US" dirty="0" smtClean="0">
                <a:ea typeface="+mn-ea"/>
                <a:cs typeface="+mn-cs"/>
              </a:rPr>
              <a:t>  in 75-84 (currently Silent Generation) a relatively small group compared to the rising boomers, but are still active and involved with their families, communities, and churches</a:t>
            </a:r>
          </a:p>
          <a:p>
            <a:pPr fontAlgn="auto">
              <a:spcAft>
                <a:spcPts val="0"/>
              </a:spcAft>
              <a:buFont typeface="Arial"/>
              <a:buChar char="•"/>
              <a:defRPr/>
            </a:pPr>
            <a:r>
              <a:rPr lang="en-US" dirty="0" smtClean="0">
                <a:solidFill>
                  <a:srgbClr val="FF0000"/>
                </a:solidFill>
                <a:ea typeface="+mn-ea"/>
                <a:cs typeface="+mn-cs"/>
              </a:rPr>
              <a:t>Oldest Old Adults </a:t>
            </a:r>
            <a:r>
              <a:rPr lang="en-US" dirty="0" smtClean="0">
                <a:ea typeface="+mn-ea"/>
                <a:cs typeface="+mn-cs"/>
              </a:rPr>
              <a:t>85+ (currently Greatest Generation) , proportionately the fastest-growing segment of the total population today, representing 10 percent of the older population and will more than triple by 2050</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Calibri" charset="0"/>
              </a:rPr>
              <a:t>Middle Adults (40’s to 55)</a:t>
            </a:r>
          </a:p>
        </p:txBody>
      </p:sp>
      <p:sp>
        <p:nvSpPr>
          <p:cNvPr id="16386" name="Content Placeholder 2"/>
          <p:cNvSpPr>
            <a:spLocks noGrp="1"/>
          </p:cNvSpPr>
          <p:nvPr>
            <p:ph idx="1"/>
          </p:nvPr>
        </p:nvSpPr>
        <p:spPr/>
        <p:txBody>
          <a:bodyPr/>
          <a:lstStyle/>
          <a:p>
            <a:r>
              <a:rPr lang="en-US">
                <a:latin typeface="Calibri" charset="0"/>
              </a:rPr>
              <a:t>Highly connected</a:t>
            </a:r>
          </a:p>
          <a:p>
            <a:r>
              <a:rPr lang="en-US">
                <a:latin typeface="Calibri" charset="0"/>
              </a:rPr>
              <a:t>Family is important</a:t>
            </a:r>
          </a:p>
          <a:p>
            <a:r>
              <a:rPr lang="en-US">
                <a:latin typeface="Calibri" charset="0"/>
              </a:rPr>
              <a:t>In-depth learning and soul searching</a:t>
            </a:r>
          </a:p>
          <a:p>
            <a:r>
              <a:rPr lang="en-US">
                <a:solidFill>
                  <a:srgbClr val="FF0000"/>
                </a:solidFill>
                <a:latin typeface="Calibri" charset="0"/>
              </a:rPr>
              <a:t>Who I am with you?</a:t>
            </a:r>
          </a:p>
          <a:p>
            <a:r>
              <a:rPr lang="en-US">
                <a:latin typeface="Calibri" charset="0"/>
              </a:rPr>
              <a:t>Busy lives</a:t>
            </a:r>
          </a:p>
          <a:p>
            <a:r>
              <a:rPr lang="en-US">
                <a:latin typeface="Calibri" charset="0"/>
              </a:rPr>
              <a:t>Religious marketplace</a:t>
            </a:r>
          </a:p>
          <a:p>
            <a:r>
              <a:rPr lang="en-US">
                <a:latin typeface="Calibri" charset="0"/>
              </a:rPr>
              <a:t>Sacred and secular aren’t disconnected</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cs typeface="+mj-cs"/>
              </a:rPr>
              <a:t>Mature Adults: Mid-50’s to Mid-70’s</a:t>
            </a:r>
            <a:endParaRPr lang="en-US" dirty="0">
              <a:ea typeface="+mj-ea"/>
              <a:cs typeface="+mj-cs"/>
            </a:endParaRP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a:buChar char="•"/>
              <a:defRPr/>
            </a:pPr>
            <a:r>
              <a:rPr lang="en-US" dirty="0" smtClean="0">
                <a:ea typeface="+mn-ea"/>
                <a:cs typeface="+mn-cs"/>
              </a:rPr>
              <a:t>Relationship transitions</a:t>
            </a:r>
          </a:p>
          <a:p>
            <a:pPr fontAlgn="auto">
              <a:spcAft>
                <a:spcPts val="0"/>
              </a:spcAft>
              <a:buFont typeface="Arial"/>
              <a:buChar char="•"/>
              <a:defRPr/>
            </a:pPr>
            <a:r>
              <a:rPr lang="en-US" dirty="0" err="1" smtClean="0">
                <a:solidFill>
                  <a:srgbClr val="FF0000"/>
                </a:solidFill>
                <a:ea typeface="+mn-ea"/>
                <a:cs typeface="+mn-cs"/>
              </a:rPr>
              <a:t>Generativity</a:t>
            </a:r>
            <a:r>
              <a:rPr lang="en-US" dirty="0" smtClean="0">
                <a:solidFill>
                  <a:srgbClr val="FF0000"/>
                </a:solidFill>
                <a:ea typeface="+mn-ea"/>
                <a:cs typeface="+mn-cs"/>
              </a:rPr>
              <a:t>: making one’s mark</a:t>
            </a:r>
            <a:endParaRPr lang="en-US" dirty="0">
              <a:solidFill>
                <a:srgbClr val="FF0000"/>
              </a:solidFill>
              <a:ea typeface="+mn-ea"/>
              <a:cs typeface="+mn-cs"/>
            </a:endParaRPr>
          </a:p>
          <a:p>
            <a:pPr fontAlgn="auto">
              <a:spcAft>
                <a:spcPts val="0"/>
              </a:spcAft>
              <a:buFont typeface="Arial"/>
              <a:buChar char="•"/>
              <a:defRPr/>
            </a:pPr>
            <a:r>
              <a:rPr lang="en-US" dirty="0" smtClean="0">
                <a:solidFill>
                  <a:srgbClr val="FF0000"/>
                </a:solidFill>
                <a:ea typeface="+mn-ea"/>
                <a:cs typeface="+mn-cs"/>
              </a:rPr>
              <a:t>Reflection: fulfillment v regret</a:t>
            </a:r>
          </a:p>
          <a:p>
            <a:pPr fontAlgn="auto">
              <a:spcAft>
                <a:spcPts val="0"/>
              </a:spcAft>
              <a:buFont typeface="Arial"/>
              <a:buChar char="•"/>
              <a:defRPr/>
            </a:pPr>
            <a:r>
              <a:rPr lang="en-US" dirty="0" smtClean="0">
                <a:ea typeface="+mn-ea"/>
                <a:cs typeface="+mn-cs"/>
              </a:rPr>
              <a:t>Retirement: security or worry</a:t>
            </a:r>
          </a:p>
          <a:p>
            <a:pPr fontAlgn="auto">
              <a:spcAft>
                <a:spcPts val="0"/>
              </a:spcAft>
              <a:buFont typeface="Arial"/>
              <a:buChar char="•"/>
              <a:defRPr/>
            </a:pPr>
            <a:r>
              <a:rPr lang="en-US" dirty="0" smtClean="0">
                <a:ea typeface="+mn-ea"/>
                <a:cs typeface="+mn-cs"/>
              </a:rPr>
              <a:t>Church attendance/involvement sometimes declines</a:t>
            </a:r>
          </a:p>
          <a:p>
            <a:pPr fontAlgn="auto">
              <a:spcAft>
                <a:spcPts val="0"/>
              </a:spcAft>
              <a:buFont typeface="Arial"/>
              <a:buChar char="•"/>
              <a:defRPr/>
            </a:pPr>
            <a:r>
              <a:rPr lang="en-US" dirty="0" smtClean="0">
                <a:ea typeface="+mn-ea"/>
                <a:cs typeface="+mn-cs"/>
              </a:rPr>
              <a:t>High technology usage</a:t>
            </a:r>
          </a:p>
          <a:p>
            <a:pPr fontAlgn="auto">
              <a:spcAft>
                <a:spcPts val="0"/>
              </a:spcAft>
              <a:buFont typeface="Arial"/>
              <a:buChar char="•"/>
              <a:defRPr/>
            </a:pPr>
            <a:r>
              <a:rPr lang="en-US" dirty="0" smtClean="0">
                <a:ea typeface="+mn-ea"/>
                <a:cs typeface="+mn-cs"/>
              </a:rPr>
              <a:t>No two are alike (</a:t>
            </a:r>
            <a:r>
              <a:rPr lang="en-US" i="1" dirty="0" smtClean="0">
                <a:ea typeface="+mn-ea"/>
                <a:cs typeface="+mn-cs"/>
              </a:rPr>
              <a:t>Generation Ageless</a:t>
            </a:r>
            <a:r>
              <a:rPr lang="en-US" dirty="0" smtClean="0">
                <a:ea typeface="+mn-ea"/>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rPr>
              <a:t>Old (Mid-70’s to Mid-80’s)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solidFill>
                  <a:srgbClr val="FF0000"/>
                </a:solidFill>
                <a:ea typeface="+mn-ea"/>
                <a:cs typeface="+mn-cs"/>
              </a:rPr>
              <a:t>Retrospection: How have I lived my life? (triumphs and disappointments)</a:t>
            </a:r>
          </a:p>
          <a:p>
            <a:pPr fontAlgn="auto">
              <a:spcAft>
                <a:spcPts val="0"/>
              </a:spcAft>
              <a:buFont typeface="Arial"/>
              <a:buChar char="•"/>
              <a:defRPr/>
            </a:pPr>
            <a:r>
              <a:rPr lang="en-US" dirty="0" err="1" smtClean="0">
                <a:solidFill>
                  <a:srgbClr val="FF0000"/>
                </a:solidFill>
                <a:ea typeface="+mn-ea"/>
                <a:cs typeface="+mn-cs"/>
              </a:rPr>
              <a:t>Gerotranscendence</a:t>
            </a:r>
            <a:r>
              <a:rPr lang="en-US" dirty="0" smtClean="0">
                <a:solidFill>
                  <a:srgbClr val="FF0000"/>
                </a:solidFill>
                <a:ea typeface="+mn-ea"/>
                <a:cs typeface="+mn-cs"/>
              </a:rPr>
              <a:t>: solitude v activity</a:t>
            </a:r>
          </a:p>
          <a:p>
            <a:pPr fontAlgn="auto">
              <a:spcAft>
                <a:spcPts val="0"/>
              </a:spcAft>
              <a:buFont typeface="Arial"/>
              <a:buChar char="•"/>
              <a:defRPr/>
            </a:pPr>
            <a:r>
              <a:rPr lang="en-US" dirty="0" smtClean="0">
                <a:ea typeface="+mn-ea"/>
                <a:cs typeface="+mn-cs"/>
              </a:rPr>
              <a:t>Family intimacy at a distance </a:t>
            </a:r>
          </a:p>
          <a:p>
            <a:pPr fontAlgn="auto">
              <a:spcAft>
                <a:spcPts val="0"/>
              </a:spcAft>
              <a:buFont typeface="Arial"/>
              <a:buChar char="•"/>
              <a:defRPr/>
            </a:pPr>
            <a:r>
              <a:rPr lang="en-US" dirty="0" smtClean="0">
                <a:ea typeface="+mn-ea"/>
                <a:cs typeface="+mn-cs"/>
              </a:rPr>
              <a:t>75% grandparents and/or great grandparents</a:t>
            </a:r>
          </a:p>
          <a:p>
            <a:pPr fontAlgn="auto">
              <a:spcAft>
                <a:spcPts val="0"/>
              </a:spcAft>
              <a:buFont typeface="Arial"/>
              <a:buChar char="•"/>
              <a:defRPr/>
            </a:pPr>
            <a:r>
              <a:rPr lang="en-US" dirty="0" smtClean="0">
                <a:ea typeface="+mn-ea"/>
                <a:cs typeface="+mn-cs"/>
              </a:rPr>
              <a:t>Less than half are married</a:t>
            </a:r>
          </a:p>
          <a:p>
            <a:pPr fontAlgn="auto">
              <a:spcAft>
                <a:spcPts val="0"/>
              </a:spcAft>
              <a:buFont typeface="Arial"/>
              <a:buChar char="•"/>
              <a:defRPr/>
            </a:pPr>
            <a:r>
              <a:rPr lang="en-US" dirty="0" smtClean="0">
                <a:ea typeface="+mn-ea"/>
                <a:cs typeface="+mn-cs"/>
              </a:rPr>
              <a:t>Embrace </a:t>
            </a:r>
            <a:r>
              <a:rPr lang="en-US" dirty="0">
                <a:ea typeface="+mn-ea"/>
                <a:cs typeface="+mn-cs"/>
              </a:rPr>
              <a:t>t</a:t>
            </a:r>
            <a:r>
              <a:rPr lang="en-US" dirty="0" smtClean="0">
                <a:ea typeface="+mn-ea"/>
                <a:cs typeface="+mn-cs"/>
              </a:rPr>
              <a:t>raditional educational model</a:t>
            </a:r>
          </a:p>
          <a:p>
            <a:pPr fontAlgn="auto">
              <a:spcAft>
                <a:spcPts val="0"/>
              </a:spcAft>
              <a:buFont typeface="Arial"/>
              <a:buChar char="•"/>
              <a:defRPr/>
            </a:pPr>
            <a:r>
              <a:rPr lang="en-US" dirty="0" smtClean="0">
                <a:ea typeface="+mn-ea"/>
                <a:cs typeface="+mn-cs"/>
              </a:rPr>
              <a:t>Growing technology usage</a:t>
            </a:r>
          </a:p>
          <a:p>
            <a:pPr fontAlgn="auto">
              <a:spcAft>
                <a:spcPts val="0"/>
              </a:spcAft>
              <a:buFont typeface="Arial"/>
              <a:buChar char="•"/>
              <a:defRPr/>
            </a:pPr>
            <a:r>
              <a:rPr lang="en-US" dirty="0" smtClean="0">
                <a:ea typeface="+mn-ea"/>
                <a:cs typeface="+mn-cs"/>
              </a:rPr>
              <a:t>Hunger for relationship with God</a:t>
            </a:r>
          </a:p>
          <a:p>
            <a:pPr fontAlgn="auto">
              <a:spcAft>
                <a:spcPts val="0"/>
              </a:spcAft>
              <a:buFont typeface="Arial"/>
              <a:buChar char="•"/>
              <a:defRPr/>
            </a:pPr>
            <a:r>
              <a:rPr lang="en-US" dirty="0" smtClean="0">
                <a:ea typeface="+mn-ea"/>
                <a:cs typeface="+mn-cs"/>
              </a:rPr>
              <a:t>Owning faith</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Calibri" charset="0"/>
              </a:rPr>
              <a:t>Oldest Old 85+</a:t>
            </a:r>
          </a:p>
        </p:txBody>
      </p:sp>
      <p:sp>
        <p:nvSpPr>
          <p:cNvPr id="19458" name="Content Placeholder 2"/>
          <p:cNvSpPr>
            <a:spLocks noGrp="1"/>
          </p:cNvSpPr>
          <p:nvPr>
            <p:ph idx="1"/>
          </p:nvPr>
        </p:nvSpPr>
        <p:spPr/>
        <p:txBody>
          <a:bodyPr/>
          <a:lstStyle/>
          <a:p>
            <a:r>
              <a:rPr lang="en-US">
                <a:latin typeface="Calibri" charset="0"/>
              </a:rPr>
              <a:t>Fastest growing group in the world—growing 4 times rest of population</a:t>
            </a:r>
          </a:p>
          <a:p>
            <a:r>
              <a:rPr lang="en-US">
                <a:latin typeface="Calibri" charset="0"/>
              </a:rPr>
              <a:t>21% married</a:t>
            </a:r>
          </a:p>
          <a:p>
            <a:r>
              <a:rPr lang="en-US">
                <a:solidFill>
                  <a:srgbClr val="FF0000"/>
                </a:solidFill>
                <a:latin typeface="Calibri" charset="0"/>
              </a:rPr>
              <a:t>Seek to find meaning in life as they face death</a:t>
            </a:r>
          </a:p>
          <a:p>
            <a:r>
              <a:rPr lang="en-US">
                <a:latin typeface="Calibri" charset="0"/>
              </a:rPr>
              <a:t>Crave companionship</a:t>
            </a:r>
          </a:p>
          <a:p>
            <a:r>
              <a:rPr lang="en-US">
                <a:latin typeface="Calibri" charset="0"/>
              </a:rPr>
              <a:t>Desire to tell their stories</a:t>
            </a:r>
          </a:p>
          <a:p>
            <a:r>
              <a:rPr lang="en-US">
                <a:latin typeface="Calibri" charset="0"/>
              </a:rPr>
              <a:t>Mobility becoming more limited</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Calibri" charset="0"/>
              </a:rPr>
              <a:t>Relevant Adult Faith Formation</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smtClean="0">
                <a:ea typeface="+mn-ea"/>
                <a:cs typeface="+mn-cs"/>
              </a:rPr>
              <a:t>Generational and Intergenerational</a:t>
            </a:r>
          </a:p>
          <a:p>
            <a:pPr fontAlgn="auto">
              <a:spcAft>
                <a:spcPts val="0"/>
              </a:spcAft>
              <a:buFont typeface="Arial"/>
              <a:buChar char="•"/>
              <a:defRPr/>
            </a:pPr>
            <a:r>
              <a:rPr lang="en-US" dirty="0" smtClean="0">
                <a:ea typeface="+mn-ea"/>
                <a:cs typeface="+mn-cs"/>
              </a:rPr>
              <a:t>Meets adult life stages</a:t>
            </a:r>
          </a:p>
          <a:p>
            <a:pPr fontAlgn="auto">
              <a:spcAft>
                <a:spcPts val="0"/>
              </a:spcAft>
              <a:buFont typeface="Arial"/>
              <a:buChar char="•"/>
              <a:defRPr/>
            </a:pPr>
            <a:r>
              <a:rPr lang="en-US" dirty="0" smtClean="0">
                <a:ea typeface="+mn-ea"/>
                <a:cs typeface="+mn-cs"/>
              </a:rPr>
              <a:t>Engages interests</a:t>
            </a:r>
          </a:p>
          <a:p>
            <a:pPr fontAlgn="auto">
              <a:spcAft>
                <a:spcPts val="0"/>
              </a:spcAft>
              <a:buFont typeface="Arial"/>
              <a:buChar char="•"/>
              <a:defRPr/>
            </a:pPr>
            <a:r>
              <a:rPr lang="en-US" dirty="0" smtClean="0">
                <a:ea typeface="+mn-ea"/>
                <a:cs typeface="+mn-cs"/>
              </a:rPr>
              <a:t>Accessible</a:t>
            </a:r>
          </a:p>
          <a:p>
            <a:pPr fontAlgn="auto">
              <a:spcAft>
                <a:spcPts val="0"/>
              </a:spcAft>
              <a:buFont typeface="Arial"/>
              <a:buChar char="•"/>
              <a:defRPr/>
            </a:pPr>
            <a:r>
              <a:rPr lang="en-US" dirty="0" smtClean="0">
                <a:ea typeface="+mn-ea"/>
                <a:cs typeface="+mn-cs"/>
              </a:rPr>
              <a:t>Tailored</a:t>
            </a:r>
          </a:p>
          <a:p>
            <a:pPr fontAlgn="auto">
              <a:spcAft>
                <a:spcPts val="0"/>
              </a:spcAft>
              <a:buFont typeface="Arial"/>
              <a:buChar char="•"/>
              <a:defRPr/>
            </a:pPr>
            <a:r>
              <a:rPr lang="en-US" dirty="0" smtClean="0">
                <a:ea typeface="+mn-ea"/>
                <a:cs typeface="+mn-cs"/>
              </a:rPr>
              <a:t>Is owned</a:t>
            </a:r>
          </a:p>
          <a:p>
            <a:pPr marL="0" indent="0" fontAlgn="auto">
              <a:spcAft>
                <a:spcPts val="0"/>
              </a:spcAft>
              <a:buFont typeface="Arial"/>
              <a:buNone/>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solidFill>
                  <a:srgbClr val="3366FF"/>
                </a:solidFill>
                <a:latin typeface="Calibri" charset="0"/>
              </a:rPr>
              <a:t>Ideas</a:t>
            </a:r>
            <a:r>
              <a:rPr lang="en-US">
                <a:latin typeface="Calibri" charset="0"/>
              </a:rPr>
              <a:t>: In the World</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a:buChar char="•"/>
              <a:defRPr/>
            </a:pPr>
            <a:r>
              <a:rPr lang="en-US" dirty="0" smtClean="0">
                <a:ea typeface="+mn-ea"/>
                <a:cs typeface="+mn-cs"/>
              </a:rPr>
              <a:t>Create an online place for reflection: “Where </a:t>
            </a:r>
            <a:r>
              <a:rPr lang="en-US" dirty="0">
                <a:ea typeface="+mn-ea"/>
                <a:cs typeface="+mn-cs"/>
              </a:rPr>
              <a:t>did you find God </a:t>
            </a:r>
            <a:r>
              <a:rPr lang="en-US" dirty="0" smtClean="0">
                <a:ea typeface="+mn-ea"/>
                <a:cs typeface="+mn-cs"/>
              </a:rPr>
              <a:t>today?”</a:t>
            </a:r>
          </a:p>
          <a:p>
            <a:pPr fontAlgn="auto">
              <a:spcAft>
                <a:spcPts val="0"/>
              </a:spcAft>
              <a:buFont typeface="Arial"/>
              <a:buChar char="•"/>
              <a:defRPr/>
            </a:pPr>
            <a:r>
              <a:rPr lang="en-US" dirty="0" smtClean="0">
                <a:ea typeface="+mn-ea"/>
                <a:cs typeface="+mn-cs"/>
              </a:rPr>
              <a:t>Build </a:t>
            </a:r>
            <a:r>
              <a:rPr lang="en-US" dirty="0">
                <a:ea typeface="+mn-ea"/>
                <a:cs typeface="+mn-cs"/>
              </a:rPr>
              <a:t>formation around what is happening in society (international peace Sunday for example, October 24—Take back your time Day)—even Super bowl Sunday…have players talk about violence and competition…</a:t>
            </a:r>
          </a:p>
          <a:p>
            <a:pPr fontAlgn="auto">
              <a:spcAft>
                <a:spcPts val="0"/>
              </a:spcAft>
              <a:buFont typeface="Arial"/>
              <a:buChar char="•"/>
              <a:defRPr/>
            </a:pPr>
            <a:r>
              <a:rPr lang="en-US" dirty="0" smtClean="0">
                <a:ea typeface="+mn-ea"/>
                <a:cs typeface="+mn-cs"/>
              </a:rPr>
              <a:t>Create a liturgy or prayer to honor service—</a:t>
            </a:r>
            <a:r>
              <a:rPr lang="en-US" dirty="0">
                <a:ea typeface="+mn-ea"/>
                <a:cs typeface="+mn-cs"/>
              </a:rPr>
              <a:t>some haven’t thought of service as a </a:t>
            </a:r>
            <a:r>
              <a:rPr lang="en-US" dirty="0" smtClean="0">
                <a:ea typeface="+mn-ea"/>
                <a:cs typeface="+mn-cs"/>
              </a:rPr>
              <a:t>ministry (or formation)</a:t>
            </a:r>
            <a:endParaRPr lang="en-US" dirty="0">
              <a:ea typeface="+mn-ea"/>
              <a:cs typeface="+mn-cs"/>
            </a:endParaRPr>
          </a:p>
          <a:p>
            <a:pPr fontAlgn="auto">
              <a:spcAft>
                <a:spcPts val="0"/>
              </a:spcAft>
              <a:buFont typeface="Arial"/>
              <a:buChar char="•"/>
              <a:defRPr/>
            </a:pPr>
            <a:r>
              <a:rPr lang="en-US" dirty="0" smtClean="0">
                <a:ea typeface="+mn-ea"/>
                <a:cs typeface="+mn-cs"/>
              </a:rPr>
              <a:t>Build reflection time into mission:  “How is </a:t>
            </a:r>
            <a:r>
              <a:rPr lang="en-US" dirty="0">
                <a:ea typeface="+mn-ea"/>
                <a:cs typeface="+mn-cs"/>
              </a:rPr>
              <a:t>my faith changing because I am involved in this ministry</a:t>
            </a:r>
            <a:r>
              <a:rPr lang="en-US" dirty="0" smtClean="0">
                <a:ea typeface="+mn-ea"/>
                <a:cs typeface="+mn-cs"/>
              </a:rPr>
              <a:t>?” </a:t>
            </a:r>
            <a:endParaRPr lang="en-US" dirty="0">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lstStyle/>
          <a:p>
            <a:r>
              <a:rPr lang="en-US">
                <a:latin typeface="Calibri" charset="0"/>
              </a:rPr>
              <a:t>WE ARE CALLED</a:t>
            </a:r>
          </a:p>
        </p:txBody>
      </p:sp>
      <p:sp>
        <p:nvSpPr>
          <p:cNvPr id="3" name="Content Placeholder 2"/>
          <p:cNvSpPr>
            <a:spLocks noGrp="1"/>
          </p:cNvSpPr>
          <p:nvPr>
            <p:ph idx="1"/>
          </p:nvPr>
        </p:nvSpPr>
        <p:spPr/>
        <p:txBody>
          <a:bodyPr rtlCol="0">
            <a:normAutofit fontScale="92500" lnSpcReduction="10000"/>
          </a:bodyPr>
          <a:lstStyle/>
          <a:p>
            <a:pPr marL="0" indent="0" fontAlgn="auto">
              <a:spcAft>
                <a:spcPts val="0"/>
              </a:spcAft>
              <a:buFont typeface="Arial"/>
              <a:buNone/>
              <a:defRPr/>
            </a:pPr>
            <a:r>
              <a:rPr lang="en-US" dirty="0" smtClean="0">
                <a:ea typeface="+mn-ea"/>
                <a:cs typeface="+mn-cs"/>
              </a:rPr>
              <a:t>1. To embrace older adults in all parts of the life of the Church</a:t>
            </a:r>
          </a:p>
          <a:p>
            <a:pPr marL="0" indent="0" fontAlgn="auto">
              <a:spcAft>
                <a:spcPts val="0"/>
              </a:spcAft>
              <a:buFont typeface="Arial"/>
              <a:buNone/>
              <a:defRPr/>
            </a:pPr>
            <a:r>
              <a:rPr lang="en-US" dirty="0" smtClean="0">
                <a:ea typeface="+mn-ea"/>
                <a:cs typeface="+mn-cs"/>
              </a:rPr>
              <a:t>2. To recognize our almost universal fear of our own aging</a:t>
            </a:r>
          </a:p>
          <a:p>
            <a:pPr marL="0" indent="0" fontAlgn="auto">
              <a:spcAft>
                <a:spcPts val="0"/>
              </a:spcAft>
              <a:buFont typeface="Arial"/>
              <a:buNone/>
              <a:defRPr/>
            </a:pPr>
            <a:r>
              <a:rPr lang="en-US" dirty="0" smtClean="0">
                <a:ea typeface="+mn-ea"/>
                <a:cs typeface="+mn-cs"/>
              </a:rPr>
              <a:t>3. To examine our own individual process of aging</a:t>
            </a:r>
          </a:p>
          <a:p>
            <a:pPr marL="0" indent="0" fontAlgn="auto">
              <a:spcAft>
                <a:spcPts val="0"/>
              </a:spcAft>
              <a:buFont typeface="Arial"/>
              <a:buNone/>
              <a:defRPr/>
            </a:pPr>
            <a:r>
              <a:rPr lang="en-US" dirty="0" smtClean="0">
                <a:ea typeface="+mn-ea"/>
                <a:cs typeface="+mn-cs"/>
              </a:rPr>
              <a:t>4. To encourage all generations to make their own discoveries on the journey of lifelong aging</a:t>
            </a:r>
          </a:p>
          <a:p>
            <a:pPr marL="0" indent="0" fontAlgn="auto">
              <a:spcAft>
                <a:spcPts val="0"/>
              </a:spcAft>
              <a:buFont typeface="Arial"/>
              <a:buNone/>
              <a:defRPr/>
            </a:pPr>
            <a:r>
              <a:rPr lang="en-US" dirty="0" smtClean="0">
                <a:ea typeface="+mn-ea"/>
                <a:cs typeface="+mn-cs"/>
              </a:rPr>
              <a:t>5. To foster liturgical rites and traditions that embrace older adults</a:t>
            </a:r>
          </a:p>
          <a:p>
            <a:pPr marL="0" indent="0" fontAlgn="auto">
              <a:spcAft>
                <a:spcPts val="0"/>
              </a:spcAft>
              <a:buFont typeface="Arial"/>
              <a:buNone/>
              <a:defRPr/>
            </a:pPr>
            <a:endParaRPr lang="en-US" dirty="0">
              <a:ea typeface="+mn-ea"/>
              <a:cs typeface="+mn-cs"/>
            </a:endParaRPr>
          </a:p>
        </p:txBody>
      </p:sp>
      <p:sp>
        <p:nvSpPr>
          <p:cNvPr id="3075" name="Rectangle 3"/>
          <p:cNvSpPr>
            <a:spLocks noChangeArrowheads="1"/>
          </p:cNvSpPr>
          <p:nvPr/>
        </p:nvSpPr>
        <p:spPr bwMode="auto">
          <a:xfrm>
            <a:off x="2286000" y="4641850"/>
            <a:ext cx="4678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solidFill>
                  <a:srgbClr val="3366FF"/>
                </a:solidFill>
                <a:latin typeface="Calibri" charset="0"/>
              </a:rPr>
              <a:t>IDEAS</a:t>
            </a:r>
            <a:r>
              <a:rPr lang="en-US">
                <a:latin typeface="Calibri" charset="0"/>
              </a:rPr>
              <a:t>: Prayer and Spirituality</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a:buChar char="•"/>
              <a:defRPr/>
            </a:pPr>
            <a:r>
              <a:rPr lang="en-US" dirty="0" smtClean="0">
                <a:ea typeface="+mn-ea"/>
                <a:cs typeface="+mn-cs"/>
              </a:rPr>
              <a:t>3-minute </a:t>
            </a:r>
            <a:r>
              <a:rPr lang="en-US" dirty="0">
                <a:ea typeface="+mn-ea"/>
                <a:cs typeface="+mn-cs"/>
              </a:rPr>
              <a:t>retreat  </a:t>
            </a:r>
            <a:r>
              <a:rPr lang="en-US" dirty="0" smtClean="0">
                <a:ea typeface="+mn-ea"/>
                <a:cs typeface="+mn-cs"/>
              </a:rPr>
              <a:t>(online)</a:t>
            </a:r>
            <a:r>
              <a:rPr lang="en-US" dirty="0" smtClean="0">
                <a:ea typeface="+mn-ea"/>
                <a:cs typeface="+mn-cs"/>
                <a:hlinkClick r:id="rId2"/>
              </a:rPr>
              <a:t>http</a:t>
            </a:r>
            <a:r>
              <a:rPr lang="en-US" dirty="0">
                <a:ea typeface="+mn-ea"/>
                <a:cs typeface="+mn-cs"/>
                <a:hlinkClick r:id="rId2"/>
              </a:rPr>
              <a:t>://www.loyolapress.com/3-minute-retreats-daily-online-</a:t>
            </a:r>
            <a:r>
              <a:rPr lang="en-US" dirty="0" smtClean="0">
                <a:ea typeface="+mn-ea"/>
                <a:cs typeface="+mn-cs"/>
                <a:hlinkClick r:id="rId2"/>
              </a:rPr>
              <a:t>prayer.htm</a:t>
            </a:r>
            <a:endParaRPr lang="en-US" dirty="0" smtClean="0">
              <a:ea typeface="+mn-ea"/>
              <a:cs typeface="+mn-cs"/>
            </a:endParaRPr>
          </a:p>
          <a:p>
            <a:pPr fontAlgn="auto">
              <a:spcAft>
                <a:spcPts val="0"/>
              </a:spcAft>
              <a:buFont typeface="Arial"/>
              <a:buChar char="•"/>
              <a:defRPr/>
            </a:pPr>
            <a:r>
              <a:rPr lang="en-US" dirty="0" smtClean="0">
                <a:ea typeface="+mn-ea"/>
                <a:cs typeface="+mn-cs"/>
              </a:rPr>
              <a:t>Labyrinth (how-to information): </a:t>
            </a:r>
            <a:r>
              <a:rPr lang="en-US" dirty="0">
                <a:ea typeface="+mn-ea"/>
                <a:cs typeface="+mn-cs"/>
                <a:hlinkClick r:id="rId3"/>
              </a:rPr>
              <a:t>http://www.janetschaeffler.com/GEMS__52.</a:t>
            </a:r>
            <a:r>
              <a:rPr lang="en-US" dirty="0" smtClean="0">
                <a:ea typeface="+mn-ea"/>
                <a:cs typeface="+mn-cs"/>
                <a:hlinkClick r:id="rId3"/>
              </a:rPr>
              <a:t>pdf</a:t>
            </a:r>
            <a:endParaRPr lang="en-US" dirty="0" smtClean="0">
              <a:ea typeface="+mn-ea"/>
              <a:cs typeface="+mn-cs"/>
            </a:endParaRPr>
          </a:p>
          <a:p>
            <a:pPr fontAlgn="auto">
              <a:spcAft>
                <a:spcPts val="0"/>
              </a:spcAft>
              <a:buFont typeface="Arial"/>
              <a:buChar char="•"/>
              <a:defRPr/>
            </a:pPr>
            <a:r>
              <a:rPr lang="en-US" dirty="0" smtClean="0">
                <a:ea typeface="+mn-ea"/>
                <a:cs typeface="+mn-cs"/>
              </a:rPr>
              <a:t>The Divine Hours </a:t>
            </a:r>
            <a:r>
              <a:rPr lang="en-US" dirty="0">
                <a:ea typeface="+mn-ea"/>
                <a:cs typeface="+mn-cs"/>
              </a:rPr>
              <a:t>(online): </a:t>
            </a:r>
            <a:r>
              <a:rPr lang="en-US" dirty="0">
                <a:ea typeface="+mn-ea"/>
                <a:cs typeface="+mn-cs"/>
                <a:hlinkClick r:id="rId4"/>
              </a:rPr>
              <a:t>http://www.explorefaith.org/prayer/fixed/</a:t>
            </a:r>
            <a:r>
              <a:rPr lang="en-US" dirty="0" smtClean="0">
                <a:ea typeface="+mn-ea"/>
                <a:cs typeface="+mn-cs"/>
                <a:hlinkClick r:id="rId4"/>
              </a:rPr>
              <a:t>hours.php</a:t>
            </a:r>
            <a:endParaRPr lang="en-US" dirty="0" smtClean="0">
              <a:ea typeface="+mn-ea"/>
              <a:cs typeface="+mn-cs"/>
            </a:endParaRPr>
          </a:p>
          <a:p>
            <a:pPr fontAlgn="auto">
              <a:spcAft>
                <a:spcPts val="0"/>
              </a:spcAft>
              <a:buFont typeface="Arial"/>
              <a:buChar char="•"/>
              <a:defRPr/>
            </a:pPr>
            <a:r>
              <a:rPr lang="en-US" dirty="0" smtClean="0">
                <a:ea typeface="+mn-ea"/>
                <a:cs typeface="+mn-cs"/>
              </a:rPr>
              <a:t>Daily Scripture, reflection, </a:t>
            </a:r>
            <a:r>
              <a:rPr lang="en-US" dirty="0">
                <a:ea typeface="+mn-ea"/>
                <a:cs typeface="+mn-cs"/>
              </a:rPr>
              <a:t>and prayer:  </a:t>
            </a:r>
            <a:r>
              <a:rPr lang="en-US" dirty="0">
                <a:ea typeface="+mn-ea"/>
                <a:cs typeface="+mn-cs"/>
                <a:hlinkClick r:id="rId5"/>
              </a:rPr>
              <a:t>http://</a:t>
            </a:r>
            <a:r>
              <a:rPr lang="en-US" dirty="0" smtClean="0">
                <a:ea typeface="+mn-ea"/>
                <a:cs typeface="+mn-cs"/>
                <a:hlinkClick r:id="rId5"/>
              </a:rPr>
              <a:t>jesuitprayer.org</a:t>
            </a:r>
            <a:endParaRPr lang="en-US" dirty="0" smtClean="0">
              <a:ea typeface="+mn-ea"/>
              <a:cs typeface="+mn-cs"/>
            </a:endParaRPr>
          </a:p>
          <a:p>
            <a:pPr fontAlgn="auto">
              <a:spcAft>
                <a:spcPts val="0"/>
              </a:spcAft>
              <a:buFont typeface="Arial"/>
              <a:buChar char="•"/>
              <a:defRPr/>
            </a:pPr>
            <a:r>
              <a:rPr lang="en-US" dirty="0" smtClean="0">
                <a:ea typeface="+mn-ea"/>
                <a:cs typeface="+mn-cs"/>
              </a:rPr>
              <a:t>Daily prayer (</a:t>
            </a:r>
            <a:r>
              <a:rPr lang="en-US" dirty="0">
                <a:ea typeface="+mn-ea"/>
                <a:cs typeface="+mn-cs"/>
              </a:rPr>
              <a:t>25 languages): </a:t>
            </a:r>
            <a:r>
              <a:rPr lang="en-US" dirty="0">
                <a:ea typeface="+mn-ea"/>
                <a:cs typeface="+mn-cs"/>
                <a:hlinkClick r:id="rId6"/>
              </a:rPr>
              <a:t>http://</a:t>
            </a:r>
            <a:r>
              <a:rPr lang="en-US" dirty="0" smtClean="0">
                <a:ea typeface="+mn-ea"/>
                <a:cs typeface="+mn-cs"/>
                <a:hlinkClick r:id="rId6"/>
              </a:rPr>
              <a:t>www.sacredspace.ie</a:t>
            </a: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rgbClr val="3366FF"/>
                </a:solidFill>
                <a:ea typeface="+mj-ea"/>
                <a:cs typeface="+mj-cs"/>
              </a:rPr>
              <a:t>IDEAS: </a:t>
            </a:r>
            <a:r>
              <a:rPr lang="en-US" dirty="0" smtClean="0">
                <a:ea typeface="+mj-ea"/>
                <a:cs typeface="+mj-cs"/>
              </a:rPr>
              <a:t>Online educational resources</a:t>
            </a:r>
            <a:endParaRPr lang="en-US" dirty="0">
              <a:ea typeface="+mj-ea"/>
              <a:cs typeface="+mj-cs"/>
            </a:endParaRP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a:buChar char="•"/>
              <a:defRPr/>
            </a:pPr>
            <a:r>
              <a:rPr lang="en-US" dirty="0" smtClean="0">
                <a:ea typeface="+mn-ea"/>
                <a:cs typeface="+mn-cs"/>
              </a:rPr>
              <a:t>Ted </a:t>
            </a:r>
            <a:r>
              <a:rPr lang="en-US" dirty="0">
                <a:ea typeface="+mn-ea"/>
                <a:cs typeface="+mn-cs"/>
              </a:rPr>
              <a:t>Talks  </a:t>
            </a:r>
            <a:r>
              <a:rPr lang="en-US" dirty="0">
                <a:ea typeface="+mn-ea"/>
                <a:cs typeface="+mn-cs"/>
                <a:hlinkClick r:id="rId2"/>
              </a:rPr>
              <a:t>https://www.ted.com/topics/</a:t>
            </a:r>
            <a:r>
              <a:rPr lang="en-US" dirty="0" smtClean="0">
                <a:ea typeface="+mn-ea"/>
                <a:cs typeface="+mn-cs"/>
                <a:hlinkClick r:id="rId2"/>
              </a:rPr>
              <a:t>christianity</a:t>
            </a:r>
            <a:endParaRPr lang="en-US" dirty="0" smtClean="0">
              <a:ea typeface="+mn-ea"/>
              <a:cs typeface="+mn-cs"/>
            </a:endParaRPr>
          </a:p>
          <a:p>
            <a:pPr fontAlgn="auto">
              <a:spcAft>
                <a:spcPts val="0"/>
              </a:spcAft>
              <a:buFont typeface="Arial"/>
              <a:buChar char="•"/>
              <a:defRPr/>
            </a:pPr>
            <a:r>
              <a:rPr lang="en-US" dirty="0" smtClean="0">
                <a:ea typeface="+mn-ea"/>
                <a:cs typeface="+mn-cs"/>
              </a:rPr>
              <a:t>Khan Academy </a:t>
            </a:r>
            <a:r>
              <a:rPr lang="en-US" dirty="0" smtClean="0">
                <a:ea typeface="+mn-ea"/>
                <a:cs typeface="+mn-cs"/>
                <a:hlinkClick r:id="rId3"/>
              </a:rPr>
              <a:t>http://khanacademy.org</a:t>
            </a:r>
            <a:endParaRPr lang="en-US" dirty="0" smtClean="0">
              <a:ea typeface="+mn-ea"/>
              <a:cs typeface="+mn-cs"/>
            </a:endParaRPr>
          </a:p>
          <a:p>
            <a:pPr fontAlgn="auto">
              <a:spcAft>
                <a:spcPts val="0"/>
              </a:spcAft>
              <a:buFont typeface="Arial"/>
              <a:buChar char="•"/>
              <a:defRPr/>
            </a:pPr>
            <a:r>
              <a:rPr lang="en-US" dirty="0" err="1" smtClean="0">
                <a:ea typeface="+mn-ea"/>
                <a:cs typeface="+mn-cs"/>
              </a:rPr>
              <a:t>Nooma</a:t>
            </a:r>
            <a:r>
              <a:rPr lang="en-US" dirty="0">
                <a:ea typeface="+mn-ea"/>
                <a:cs typeface="+mn-cs"/>
              </a:rPr>
              <a:t> </a:t>
            </a:r>
            <a:r>
              <a:rPr lang="en-US" dirty="0">
                <a:ea typeface="+mn-ea"/>
                <a:cs typeface="+mn-cs"/>
                <a:hlinkClick r:id="rId4"/>
              </a:rPr>
              <a:t>http://</a:t>
            </a:r>
            <a:r>
              <a:rPr lang="en-US" dirty="0" smtClean="0">
                <a:ea typeface="+mn-ea"/>
                <a:cs typeface="+mn-cs"/>
                <a:hlinkClick r:id="rId4"/>
              </a:rPr>
              <a:t>nooma.com</a:t>
            </a:r>
            <a:endParaRPr lang="en-US" dirty="0" smtClean="0">
              <a:ea typeface="+mn-ea"/>
              <a:cs typeface="+mn-cs"/>
            </a:endParaRPr>
          </a:p>
          <a:p>
            <a:pPr fontAlgn="auto">
              <a:spcAft>
                <a:spcPts val="0"/>
              </a:spcAft>
              <a:buFont typeface="Arial"/>
              <a:buChar char="•"/>
              <a:defRPr/>
            </a:pPr>
            <a:r>
              <a:rPr lang="en-US" dirty="0" smtClean="0">
                <a:ea typeface="+mn-ea"/>
                <a:cs typeface="+mn-cs"/>
              </a:rPr>
              <a:t>Church </a:t>
            </a:r>
            <a:r>
              <a:rPr lang="en-US" dirty="0">
                <a:ea typeface="+mn-ea"/>
                <a:cs typeface="+mn-cs"/>
              </a:rPr>
              <a:t>Next </a:t>
            </a:r>
            <a:r>
              <a:rPr lang="en-US" dirty="0">
                <a:ea typeface="+mn-ea"/>
                <a:cs typeface="+mn-cs"/>
                <a:hlinkClick r:id="rId5"/>
              </a:rPr>
              <a:t>https://</a:t>
            </a:r>
            <a:r>
              <a:rPr lang="en-US" dirty="0" smtClean="0">
                <a:ea typeface="+mn-ea"/>
                <a:cs typeface="+mn-cs"/>
                <a:hlinkClick r:id="rId5"/>
              </a:rPr>
              <a:t>www.churchnext.tv</a:t>
            </a:r>
            <a:endParaRPr lang="en-US" dirty="0" smtClean="0">
              <a:ea typeface="+mn-ea"/>
              <a:cs typeface="+mn-cs"/>
            </a:endParaRPr>
          </a:p>
          <a:p>
            <a:pPr fontAlgn="auto">
              <a:spcAft>
                <a:spcPts val="0"/>
              </a:spcAft>
              <a:buFont typeface="Arial"/>
              <a:buChar char="•"/>
              <a:defRPr/>
            </a:pPr>
            <a:r>
              <a:rPr lang="en-US" dirty="0">
                <a:ea typeface="+mn-ea"/>
                <a:cs typeface="+mn-cs"/>
              </a:rPr>
              <a:t>Podcasts </a:t>
            </a:r>
            <a:r>
              <a:rPr lang="en-US" dirty="0">
                <a:ea typeface="+mn-ea"/>
                <a:cs typeface="+mn-cs"/>
                <a:hlinkClick r:id="rId6"/>
              </a:rPr>
              <a:t>http://www.npr.org/sections/thetwo-way/2015/11/03/454063182/poll-finds-americans-especially-millennials-moving-away-from-</a:t>
            </a:r>
            <a:r>
              <a:rPr lang="en-US" dirty="0" smtClean="0">
                <a:ea typeface="+mn-ea"/>
                <a:cs typeface="+mn-cs"/>
                <a:hlinkClick r:id="rId6"/>
              </a:rPr>
              <a:t>religion</a:t>
            </a:r>
            <a:endParaRPr lang="en-US" dirty="0" smtClean="0">
              <a:ea typeface="+mn-ea"/>
              <a:cs typeface="+mn-cs"/>
            </a:endParaRPr>
          </a:p>
          <a:p>
            <a:pPr fontAlgn="auto">
              <a:spcAft>
                <a:spcPts val="0"/>
              </a:spcAft>
              <a:buFont typeface="Arial"/>
              <a:buChar char="•"/>
              <a:defRPr/>
            </a:pPr>
            <a:r>
              <a:rPr lang="en-US" dirty="0">
                <a:ea typeface="+mn-ea"/>
                <a:cs typeface="+mn-cs"/>
              </a:rPr>
              <a:t>Bible challenge </a:t>
            </a:r>
            <a:r>
              <a:rPr lang="en-US" dirty="0">
                <a:ea typeface="+mn-ea"/>
                <a:cs typeface="+mn-cs"/>
                <a:hlinkClick r:id="rId7"/>
              </a:rPr>
              <a:t>http://thecenterforbiblicalstudies.org/wp-content/uploads/2012/09/How-to-help-your-parish-revised-pdf1.</a:t>
            </a:r>
            <a:r>
              <a:rPr lang="en-US" dirty="0" smtClean="0">
                <a:ea typeface="+mn-ea"/>
                <a:cs typeface="+mn-cs"/>
                <a:hlinkClick r:id="rId7"/>
              </a:rPr>
              <a:t>pdf</a:t>
            </a:r>
            <a:endParaRPr lang="en-US" dirty="0">
              <a:ea typeface="+mn-ea"/>
              <a:cs typeface="+mn-cs"/>
            </a:endParaRPr>
          </a:p>
          <a:p>
            <a:pPr fontAlgn="auto">
              <a:spcAft>
                <a:spcPts val="0"/>
              </a:spcAft>
              <a:buFont typeface="Arial"/>
              <a:buChar char="•"/>
              <a:defRPr/>
            </a:pPr>
            <a:r>
              <a:rPr lang="en-US" dirty="0">
                <a:ea typeface="+mn-ea"/>
                <a:cs typeface="+mn-cs"/>
              </a:rPr>
              <a:t>Day by day </a:t>
            </a:r>
            <a:r>
              <a:rPr lang="en-US" dirty="0" smtClean="0">
                <a:ea typeface="+mn-ea"/>
                <a:cs typeface="+mn-cs"/>
              </a:rPr>
              <a:t>podcast </a:t>
            </a:r>
            <a:r>
              <a:rPr lang="en-US" dirty="0">
                <a:ea typeface="+mn-ea"/>
                <a:cs typeface="+mn-cs"/>
                <a:hlinkClick r:id="rId8"/>
              </a:rPr>
              <a:t>https://daybydaypodcast.wordpress.com</a:t>
            </a:r>
            <a:endParaRPr lang="en-US" dirty="0">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solidFill>
                  <a:srgbClr val="3366FF"/>
                </a:solidFill>
                <a:latin typeface="Calibri" charset="0"/>
              </a:rPr>
              <a:t>IDEAS: </a:t>
            </a:r>
            <a:r>
              <a:rPr lang="en-US">
                <a:latin typeface="Calibri" charset="0"/>
              </a:rPr>
              <a:t>Older Adults</a:t>
            </a:r>
          </a:p>
        </p:txBody>
      </p:sp>
      <p:sp>
        <p:nvSpPr>
          <p:cNvPr id="3" name="Content Placeholder 2"/>
          <p:cNvSpPr>
            <a:spLocks noGrp="1"/>
          </p:cNvSpPr>
          <p:nvPr>
            <p:ph idx="1"/>
          </p:nvPr>
        </p:nvSpPr>
        <p:spPr/>
        <p:txBody>
          <a:bodyPr rtlCol="0">
            <a:normAutofit fontScale="77500" lnSpcReduction="20000"/>
          </a:bodyPr>
          <a:lstStyle/>
          <a:p>
            <a:pPr fontAlgn="auto">
              <a:spcAft>
                <a:spcPts val="0"/>
              </a:spcAft>
              <a:buFont typeface="Arial"/>
              <a:buChar char="•"/>
              <a:defRPr/>
            </a:pPr>
            <a:r>
              <a:rPr lang="en-US" dirty="0" smtClean="0">
                <a:ea typeface="+mn-ea"/>
                <a:cs typeface="+mn-cs"/>
              </a:rPr>
              <a:t>Take inventory:  Spiritual </a:t>
            </a:r>
            <a:r>
              <a:rPr lang="en-US" dirty="0">
                <a:ea typeface="+mn-ea"/>
                <a:cs typeface="+mn-cs"/>
              </a:rPr>
              <a:t>assessment </a:t>
            </a:r>
            <a:r>
              <a:rPr lang="en-US" dirty="0">
                <a:ea typeface="+mn-ea"/>
                <a:cs typeface="+mn-cs"/>
                <a:hlinkClick r:id="rId3"/>
              </a:rPr>
              <a:t>http://www.cor.org/ministries/the-journey/welcome-to-your-self-assessment</a:t>
            </a:r>
            <a:r>
              <a:rPr lang="en-US" dirty="0" smtClean="0">
                <a:ea typeface="+mn-ea"/>
                <a:cs typeface="+mn-cs"/>
                <a:hlinkClick r:id="rId3"/>
              </a:rPr>
              <a:t>/</a:t>
            </a:r>
            <a:endParaRPr lang="en-US" dirty="0" smtClean="0">
              <a:ea typeface="+mn-ea"/>
              <a:cs typeface="+mn-cs"/>
            </a:endParaRPr>
          </a:p>
          <a:p>
            <a:pPr fontAlgn="auto">
              <a:spcAft>
                <a:spcPts val="0"/>
              </a:spcAft>
              <a:buFont typeface="Arial"/>
              <a:buChar char="•"/>
              <a:defRPr/>
            </a:pPr>
            <a:r>
              <a:rPr lang="en-US" dirty="0" smtClean="0">
                <a:ea typeface="+mn-ea"/>
                <a:cs typeface="+mn-cs"/>
              </a:rPr>
              <a:t>Travel: Non-profit groups that lead pilgrimages</a:t>
            </a:r>
          </a:p>
          <a:p>
            <a:pPr fontAlgn="auto">
              <a:spcAft>
                <a:spcPts val="0"/>
              </a:spcAft>
              <a:buFont typeface="Arial"/>
              <a:buChar char="•"/>
              <a:defRPr/>
            </a:pPr>
            <a:r>
              <a:rPr lang="en-US" dirty="0" smtClean="0">
                <a:ea typeface="+mn-ea"/>
                <a:cs typeface="+mn-cs"/>
              </a:rPr>
              <a:t>Download articles</a:t>
            </a:r>
          </a:p>
          <a:p>
            <a:pPr fontAlgn="auto">
              <a:spcAft>
                <a:spcPts val="0"/>
              </a:spcAft>
              <a:buFont typeface="Arial"/>
              <a:buChar char="•"/>
              <a:defRPr/>
            </a:pPr>
            <a:r>
              <a:rPr lang="en-US" dirty="0">
                <a:ea typeface="+mn-ea"/>
                <a:cs typeface="+mn-cs"/>
              </a:rPr>
              <a:t>Reconcile Vietnam area war and peace conversations—open up a space for this</a:t>
            </a:r>
            <a:r>
              <a:rPr lang="en-US" dirty="0" smtClean="0">
                <a:ea typeface="+mn-ea"/>
                <a:cs typeface="+mn-cs"/>
              </a:rPr>
              <a:t>…Vet’s </a:t>
            </a:r>
            <a:r>
              <a:rPr lang="en-US" dirty="0">
                <a:ea typeface="+mn-ea"/>
                <a:cs typeface="+mn-cs"/>
              </a:rPr>
              <a:t>day, etc</a:t>
            </a:r>
            <a:r>
              <a:rPr lang="en-US" dirty="0" smtClean="0">
                <a:ea typeface="+mn-ea"/>
                <a:cs typeface="+mn-cs"/>
              </a:rPr>
              <a:t>…</a:t>
            </a:r>
          </a:p>
          <a:p>
            <a:pPr fontAlgn="auto">
              <a:spcAft>
                <a:spcPts val="0"/>
              </a:spcAft>
              <a:buFont typeface="Arial"/>
              <a:buChar char="•"/>
              <a:defRPr/>
            </a:pPr>
            <a:r>
              <a:rPr lang="en-US" dirty="0">
                <a:ea typeface="+mn-ea"/>
                <a:cs typeface="+mn-cs"/>
              </a:rPr>
              <a:t>Encourage visiting other churches/denominations on vacation and hold forums, </a:t>
            </a:r>
            <a:r>
              <a:rPr lang="en-US" dirty="0" smtClean="0">
                <a:ea typeface="+mn-ea"/>
                <a:cs typeface="+mn-cs"/>
              </a:rPr>
              <a:t>sharing</a:t>
            </a:r>
            <a:endParaRPr lang="en-US" dirty="0">
              <a:ea typeface="+mn-ea"/>
              <a:cs typeface="+mn-cs"/>
            </a:endParaRPr>
          </a:p>
          <a:p>
            <a:pPr fontAlgn="auto">
              <a:spcAft>
                <a:spcPts val="0"/>
              </a:spcAft>
              <a:buFont typeface="Arial"/>
              <a:buChar char="•"/>
              <a:defRPr/>
            </a:pPr>
            <a:r>
              <a:rPr lang="en-US" dirty="0">
                <a:ea typeface="+mn-ea"/>
                <a:cs typeface="+mn-cs"/>
              </a:rPr>
              <a:t>Equip people to be </a:t>
            </a:r>
            <a:r>
              <a:rPr lang="en-US" dirty="0" smtClean="0">
                <a:ea typeface="+mn-ea"/>
                <a:cs typeface="+mn-cs"/>
              </a:rPr>
              <a:t>grandparents.  Forum, grandparent camp (they are helping form faith of the next generation)</a:t>
            </a:r>
            <a:endParaRPr lang="en-US" dirty="0">
              <a:ea typeface="+mn-ea"/>
              <a:cs typeface="+mn-cs"/>
            </a:endParaRPr>
          </a:p>
          <a:p>
            <a:pPr fontAlgn="auto">
              <a:spcAft>
                <a:spcPts val="0"/>
              </a:spcAft>
              <a:buFont typeface="Arial"/>
              <a:buChar char="•"/>
              <a:defRPr/>
            </a:pPr>
            <a:r>
              <a:rPr lang="en-US" dirty="0">
                <a:ea typeface="+mn-ea"/>
                <a:cs typeface="+mn-cs"/>
              </a:rPr>
              <a:t>Make spiritual covenant (practices, service) for how they will grow every year—send back on birthday</a:t>
            </a:r>
          </a:p>
          <a:p>
            <a:pPr marL="0" indent="0" fontAlgn="auto">
              <a:spcAft>
                <a:spcPts val="0"/>
              </a:spcAft>
              <a:buFont typeface="Arial"/>
              <a:buNone/>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endParaRPr lang="en-US" dirty="0" smtClean="0">
              <a:ea typeface="+mn-ea"/>
              <a:cs typeface="+mn-cs"/>
            </a:endParaRPr>
          </a:p>
          <a:p>
            <a:pPr marL="0" indent="0" fontAlgn="auto">
              <a:spcAft>
                <a:spcPts val="0"/>
              </a:spcAft>
              <a:buFont typeface="Arial"/>
              <a:buNone/>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solidFill>
                  <a:srgbClr val="3366FF"/>
                </a:solidFill>
                <a:latin typeface="Calibri" charset="0"/>
              </a:rPr>
              <a:t>IDEAS: </a:t>
            </a:r>
            <a:r>
              <a:rPr lang="en-US">
                <a:latin typeface="Calibri" charset="0"/>
              </a:rPr>
              <a:t>Oldest Old Adults</a:t>
            </a: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a:buChar char="•"/>
              <a:defRPr/>
            </a:pPr>
            <a:r>
              <a:rPr lang="en-US" dirty="0">
                <a:ea typeface="+mn-ea"/>
                <a:cs typeface="+mn-cs"/>
              </a:rPr>
              <a:t>Mark and respect contributions people </a:t>
            </a:r>
            <a:r>
              <a:rPr lang="en-US" dirty="0" smtClean="0">
                <a:ea typeface="+mn-ea"/>
                <a:cs typeface="+mn-cs"/>
              </a:rPr>
              <a:t>made</a:t>
            </a:r>
          </a:p>
          <a:p>
            <a:pPr fontAlgn="auto">
              <a:spcAft>
                <a:spcPts val="0"/>
              </a:spcAft>
              <a:buFont typeface="Arial"/>
              <a:buChar char="•"/>
              <a:defRPr/>
            </a:pPr>
            <a:r>
              <a:rPr lang="en-US" dirty="0" smtClean="0">
                <a:ea typeface="+mn-ea"/>
                <a:cs typeface="+mn-cs"/>
              </a:rPr>
              <a:t>Empower </a:t>
            </a:r>
            <a:r>
              <a:rPr lang="en-US" dirty="0">
                <a:ea typeface="+mn-ea"/>
                <a:cs typeface="+mn-cs"/>
              </a:rPr>
              <a:t>older people who often think the roles should go to others: doctors, teachers, priests, etc….give them </a:t>
            </a:r>
            <a:r>
              <a:rPr lang="en-US" dirty="0" smtClean="0">
                <a:ea typeface="+mn-ea"/>
                <a:cs typeface="+mn-cs"/>
              </a:rPr>
              <a:t>permission</a:t>
            </a:r>
          </a:p>
          <a:p>
            <a:pPr fontAlgn="auto">
              <a:spcAft>
                <a:spcPts val="0"/>
              </a:spcAft>
              <a:buFont typeface="Arial"/>
              <a:buChar char="•"/>
              <a:defRPr/>
            </a:pPr>
            <a:r>
              <a:rPr lang="en-US" dirty="0" smtClean="0">
                <a:ea typeface="+mn-ea"/>
                <a:cs typeface="+mn-cs"/>
              </a:rPr>
              <a:t>Create an event for seniors to share their stories—saints alive celebration</a:t>
            </a:r>
            <a:endParaRPr lang="en-US" dirty="0">
              <a:ea typeface="+mn-ea"/>
              <a:cs typeface="+mn-cs"/>
            </a:endParaRPr>
          </a:p>
          <a:p>
            <a:pPr fontAlgn="auto">
              <a:spcAft>
                <a:spcPts val="0"/>
              </a:spcAft>
              <a:buFont typeface="Arial"/>
              <a:buChar char="•"/>
              <a:defRPr/>
            </a:pPr>
            <a:r>
              <a:rPr lang="en-US" dirty="0" smtClean="0">
                <a:ea typeface="+mn-ea"/>
                <a:cs typeface="+mn-cs"/>
              </a:rPr>
              <a:t>Enable seniors to reach out</a:t>
            </a:r>
            <a:endParaRPr lang="en-US" dirty="0">
              <a:ea typeface="+mn-ea"/>
              <a:cs typeface="+mn-cs"/>
            </a:endParaRPr>
          </a:p>
          <a:p>
            <a:pPr marL="0" indent="0" fontAlgn="auto">
              <a:spcAft>
                <a:spcPts val="0"/>
              </a:spcAft>
              <a:buFont typeface="Arial"/>
              <a:buNone/>
              <a:defRPr/>
            </a:pPr>
            <a:r>
              <a:rPr lang="en-US" dirty="0" smtClean="0">
                <a:ea typeface="+mn-ea"/>
                <a:cs typeface="+mn-cs"/>
              </a:rPr>
              <a:t>		-</a:t>
            </a:r>
            <a:r>
              <a:rPr lang="en-US" dirty="0">
                <a:ea typeface="+mn-ea"/>
                <a:cs typeface="+mn-cs"/>
              </a:rPr>
              <a:t>-handwritten letter to </a:t>
            </a:r>
            <a:r>
              <a:rPr lang="en-US" dirty="0" smtClean="0">
                <a:ea typeface="+mn-ea"/>
                <a:cs typeface="+mn-cs"/>
              </a:rPr>
              <a:t>newcomers</a:t>
            </a:r>
          </a:p>
          <a:p>
            <a:pPr marL="0" indent="0" fontAlgn="auto">
              <a:spcAft>
                <a:spcPts val="0"/>
              </a:spcAft>
              <a:buFont typeface="Arial"/>
              <a:buNone/>
              <a:defRPr/>
            </a:pPr>
            <a:r>
              <a:rPr lang="en-US" dirty="0">
                <a:ea typeface="+mn-ea"/>
                <a:cs typeface="+mn-cs"/>
              </a:rPr>
              <a:t>	</a:t>
            </a:r>
            <a:r>
              <a:rPr lang="en-US" dirty="0" smtClean="0">
                <a:ea typeface="+mn-ea"/>
                <a:cs typeface="+mn-cs"/>
              </a:rPr>
              <a:t>	--child’s name to pray for</a:t>
            </a:r>
            <a:endParaRPr lang="en-US" dirty="0">
              <a:ea typeface="+mn-ea"/>
              <a:cs typeface="+mn-cs"/>
            </a:endParaRPr>
          </a:p>
          <a:p>
            <a:pPr marL="0" indent="0" fontAlgn="auto">
              <a:spcAft>
                <a:spcPts val="0"/>
              </a:spcAft>
              <a:buFont typeface="Arial"/>
              <a:buNone/>
              <a:defRPr/>
            </a:pPr>
            <a:r>
              <a:rPr lang="en-US" dirty="0" smtClean="0">
                <a:ea typeface="+mn-ea"/>
                <a:cs typeface="+mn-cs"/>
              </a:rPr>
              <a:t>		-</a:t>
            </a:r>
            <a:r>
              <a:rPr lang="en-US" dirty="0">
                <a:ea typeface="+mn-ea"/>
                <a:cs typeface="+mn-cs"/>
              </a:rPr>
              <a:t>-send cards on baptism anniversary of each </a:t>
            </a:r>
            <a:r>
              <a:rPr lang="en-US" dirty="0" smtClean="0">
                <a:ea typeface="+mn-ea"/>
                <a:cs typeface="+mn-cs"/>
              </a:rPr>
              <a:t>parishioner</a:t>
            </a:r>
          </a:p>
          <a:p>
            <a:pPr marL="0" indent="0" fontAlgn="auto">
              <a:spcAft>
                <a:spcPts val="0"/>
              </a:spcAft>
              <a:buFont typeface="Arial"/>
              <a:buNone/>
              <a:defRPr/>
            </a:pPr>
            <a:r>
              <a:rPr lang="en-US" dirty="0">
                <a:ea typeface="+mn-ea"/>
                <a:cs typeface="+mn-cs"/>
              </a:rPr>
              <a:t>	</a:t>
            </a:r>
            <a:r>
              <a:rPr lang="en-US" dirty="0" smtClean="0">
                <a:ea typeface="+mn-ea"/>
                <a:cs typeface="+mn-cs"/>
              </a:rPr>
              <a:t>	--communications </a:t>
            </a:r>
            <a:r>
              <a:rPr lang="en-US" dirty="0">
                <a:ea typeface="+mn-ea"/>
                <a:cs typeface="+mn-cs"/>
              </a:rPr>
              <a:t>coordinator </a:t>
            </a:r>
            <a:r>
              <a:rPr lang="en-US" dirty="0" smtClean="0">
                <a:ea typeface="+mn-ea"/>
                <a:cs typeface="+mn-cs"/>
              </a:rPr>
              <a:t>to </a:t>
            </a:r>
            <a:r>
              <a:rPr lang="en-US" dirty="0">
                <a:ea typeface="+mn-ea"/>
                <a:cs typeface="+mn-cs"/>
              </a:rPr>
              <a:t>make weekly phone calls</a:t>
            </a:r>
            <a:r>
              <a:rPr lang="en-US" dirty="0" smtClean="0">
                <a:ea typeface="+mn-ea"/>
                <a:cs typeface="+mn-cs"/>
              </a:rPr>
              <a:t>…</a:t>
            </a:r>
            <a:endParaRPr lang="en-US" dirty="0">
              <a:ea typeface="+mn-ea"/>
              <a:cs typeface="+mn-cs"/>
            </a:endParaRPr>
          </a:p>
          <a:p>
            <a:pPr fontAlgn="auto">
              <a:spcAft>
                <a:spcPts val="0"/>
              </a:spcAft>
              <a:buFont typeface="Arial"/>
              <a:buChar char="•"/>
              <a:defRPr/>
            </a:pPr>
            <a:r>
              <a:rPr lang="en-US" dirty="0" smtClean="0">
                <a:ea typeface="+mn-ea"/>
                <a:cs typeface="+mn-cs"/>
              </a:rPr>
              <a:t>Provide forum for a </a:t>
            </a:r>
            <a:r>
              <a:rPr lang="en-US" dirty="0">
                <a:ea typeface="+mn-ea"/>
                <a:cs typeface="+mn-cs"/>
              </a:rPr>
              <a:t>thorough contemplation of death and eternity…what does eternity mean????</a:t>
            </a:r>
          </a:p>
          <a:p>
            <a:pPr fontAlgn="auto">
              <a:spcAft>
                <a:spcPts val="0"/>
              </a:spcAft>
              <a:buFont typeface="Arial"/>
              <a:buChar char="•"/>
              <a:defRPr/>
            </a:pPr>
            <a:r>
              <a:rPr lang="en-US" dirty="0" smtClean="0">
                <a:ea typeface="+mn-ea"/>
                <a:cs typeface="+mn-cs"/>
              </a:rPr>
              <a:t>Help provide time/give permission </a:t>
            </a:r>
            <a:r>
              <a:rPr lang="en-US" dirty="0">
                <a:ea typeface="+mn-ea"/>
                <a:cs typeface="+mn-cs"/>
              </a:rPr>
              <a:t>for solitude and </a:t>
            </a:r>
            <a:r>
              <a:rPr lang="en-US" dirty="0" smtClean="0">
                <a:ea typeface="+mn-ea"/>
                <a:cs typeface="+mn-cs"/>
              </a:rPr>
              <a:t>meditation (new to many who have been busy do-</a:t>
            </a:r>
            <a:r>
              <a:rPr lang="en-US" dirty="0" err="1" smtClean="0">
                <a:ea typeface="+mn-ea"/>
                <a:cs typeface="+mn-cs"/>
              </a:rPr>
              <a:t>ers</a:t>
            </a:r>
            <a:r>
              <a:rPr lang="en-US" dirty="0" smtClean="0">
                <a:ea typeface="+mn-ea"/>
                <a:cs typeface="+mn-cs"/>
              </a:rPr>
              <a:t>)</a:t>
            </a:r>
            <a:endParaRPr lang="en-US" dirty="0">
              <a:ea typeface="+mn-ea"/>
              <a:cs typeface="+mn-cs"/>
            </a:endParaRPr>
          </a:p>
          <a:p>
            <a:pPr marL="0" indent="0" fontAlgn="auto">
              <a:spcAft>
                <a:spcPts val="0"/>
              </a:spcAft>
              <a:buFont typeface="Arial"/>
              <a:buNone/>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solidFill>
                  <a:srgbClr val="3366FF"/>
                </a:solidFill>
                <a:latin typeface="Calibri" charset="0"/>
              </a:rPr>
              <a:t>IDEAS: </a:t>
            </a:r>
            <a:r>
              <a:rPr lang="en-US">
                <a:latin typeface="Calibri" charset="0"/>
              </a:rPr>
              <a:t>Growing Technology Use</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ea typeface="+mn-ea"/>
                <a:cs typeface="+mn-cs"/>
              </a:rPr>
              <a:t>Website/section for resources for seniors </a:t>
            </a:r>
          </a:p>
          <a:p>
            <a:pPr fontAlgn="auto">
              <a:spcAft>
                <a:spcPts val="0"/>
              </a:spcAft>
              <a:buFont typeface="Arial"/>
              <a:buChar char="•"/>
              <a:defRPr/>
            </a:pPr>
            <a:endParaRPr lang="en-US" dirty="0" smtClean="0">
              <a:ea typeface="+mn-ea"/>
              <a:cs typeface="+mn-cs"/>
            </a:endParaRPr>
          </a:p>
          <a:p>
            <a:pPr fontAlgn="auto">
              <a:spcAft>
                <a:spcPts val="0"/>
              </a:spcAft>
              <a:buFont typeface="Arial"/>
              <a:buChar char="•"/>
              <a:defRPr/>
            </a:pPr>
            <a:r>
              <a:rPr lang="en-US" dirty="0" smtClean="0">
                <a:ea typeface="+mn-ea"/>
                <a:cs typeface="+mn-cs"/>
              </a:rPr>
              <a:t>Closed Facebook page they self identify</a:t>
            </a:r>
          </a:p>
          <a:p>
            <a:pPr lvl="1" fontAlgn="auto">
              <a:spcAft>
                <a:spcPts val="0"/>
              </a:spcAft>
              <a:buFont typeface="Wingdings" charset="2"/>
              <a:buChar char="§"/>
              <a:defRPr/>
            </a:pPr>
            <a:r>
              <a:rPr lang="en-US" dirty="0">
                <a:ea typeface="+mn-ea"/>
              </a:rPr>
              <a:t>p</a:t>
            </a:r>
            <a:r>
              <a:rPr lang="en-US" dirty="0" smtClean="0">
                <a:ea typeface="+mn-ea"/>
              </a:rPr>
              <a:t>rayer requests</a:t>
            </a:r>
          </a:p>
          <a:p>
            <a:pPr lvl="1" fontAlgn="auto">
              <a:spcAft>
                <a:spcPts val="0"/>
              </a:spcAft>
              <a:buFont typeface="Wingdings" charset="2"/>
              <a:buChar char="§"/>
              <a:defRPr/>
            </a:pPr>
            <a:r>
              <a:rPr lang="en-US" dirty="0" smtClean="0">
                <a:ea typeface="+mn-ea"/>
              </a:rPr>
              <a:t>intimacy</a:t>
            </a:r>
            <a:endParaRPr lang="en-US" dirty="0">
              <a:ea typeface="+mn-ea"/>
            </a:endParaRPr>
          </a:p>
          <a:p>
            <a:pPr lvl="1" fontAlgn="auto">
              <a:spcAft>
                <a:spcPts val="0"/>
              </a:spcAft>
              <a:buFont typeface="Wingdings" charset="2"/>
              <a:buChar char="§"/>
              <a:defRPr/>
            </a:pPr>
            <a:r>
              <a:rPr lang="en-US" dirty="0">
                <a:ea typeface="+mn-ea"/>
              </a:rPr>
              <a:t>seniors move and relocate and want to remain </a:t>
            </a:r>
            <a:r>
              <a:rPr lang="en-US" dirty="0" smtClean="0">
                <a:ea typeface="+mn-ea"/>
              </a:rPr>
              <a:t>in contact</a:t>
            </a:r>
          </a:p>
          <a:p>
            <a:pPr lvl="1" fontAlgn="auto">
              <a:spcAft>
                <a:spcPts val="0"/>
              </a:spcAft>
              <a:buFont typeface="Wingdings" charset="2"/>
              <a:buChar char="§"/>
              <a:defRPr/>
            </a:pPr>
            <a:endParaRPr lang="en-US" dirty="0" smtClean="0">
              <a:ea typeface="+mn-ea"/>
            </a:endParaRPr>
          </a:p>
          <a:p>
            <a:pPr fontAlgn="auto">
              <a:spcAft>
                <a:spcPts val="0"/>
              </a:spcAft>
              <a:buFont typeface="Arial"/>
              <a:buChar char="•"/>
              <a:defRPr/>
            </a:pPr>
            <a:r>
              <a:rPr lang="en-US" dirty="0" smtClean="0">
                <a:ea typeface="+mn-ea"/>
                <a:cs typeface="+mn-cs"/>
              </a:rPr>
              <a:t>Email for many/calls for others</a:t>
            </a:r>
          </a:p>
          <a:p>
            <a:pPr lvl="1" fontAlgn="auto">
              <a:spcAft>
                <a:spcPts val="0"/>
              </a:spcAft>
              <a:buFont typeface="Wingdings" charset="2"/>
              <a:buChar char="§"/>
              <a:defRPr/>
            </a:pPr>
            <a:r>
              <a:rPr lang="en-US" dirty="0" smtClean="0">
                <a:ea typeface="+mn-ea"/>
              </a:rPr>
              <a:t>link </a:t>
            </a:r>
            <a:r>
              <a:rPr lang="en-US" dirty="0">
                <a:ea typeface="+mn-ea"/>
              </a:rPr>
              <a:t>directly to document</a:t>
            </a:r>
          </a:p>
          <a:p>
            <a:pPr lvl="1" fontAlgn="auto">
              <a:spcAft>
                <a:spcPts val="0"/>
              </a:spcAft>
              <a:buFont typeface="Wingdings" charset="2"/>
              <a:buChar char="§"/>
              <a:defRPr/>
            </a:pPr>
            <a:r>
              <a:rPr lang="en-US" dirty="0">
                <a:ea typeface="+mn-ea"/>
              </a:rPr>
              <a:t>put everything </a:t>
            </a:r>
            <a:r>
              <a:rPr lang="en-US" dirty="0" smtClean="0">
                <a:ea typeface="+mn-ea"/>
              </a:rPr>
              <a:t>needed in email/on site</a:t>
            </a:r>
            <a:endParaRPr lang="en-US" dirty="0">
              <a:ea typeface="+mn-ea"/>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rgbClr val="0000FF"/>
                </a:solidFill>
                <a:ea typeface="+mj-ea"/>
                <a:cs typeface="+mj-cs"/>
              </a:rPr>
              <a:t>IDEAS: </a:t>
            </a:r>
            <a:r>
              <a:rPr lang="en-US" dirty="0" smtClean="0">
                <a:ea typeface="+mj-ea"/>
                <a:cs typeface="+mj-cs"/>
              </a:rPr>
              <a:t>Gathered and Non-Gathered</a:t>
            </a:r>
            <a:endParaRPr lang="en-US" dirty="0">
              <a:ea typeface="+mj-ea"/>
              <a:cs typeface="+mj-cs"/>
            </a:endParaRP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a:buChar char="•"/>
              <a:defRPr/>
            </a:pPr>
            <a:r>
              <a:rPr lang="en-US" b="1" dirty="0" smtClean="0">
                <a:ea typeface="+mn-ea"/>
                <a:cs typeface="+mn-cs"/>
              </a:rPr>
              <a:t>Flipped classroom</a:t>
            </a:r>
          </a:p>
          <a:p>
            <a:pPr fontAlgn="auto">
              <a:spcAft>
                <a:spcPts val="0"/>
              </a:spcAft>
              <a:buFont typeface="Arial"/>
              <a:buChar char="•"/>
              <a:defRPr/>
            </a:pPr>
            <a:r>
              <a:rPr lang="en-US" b="1" dirty="0" smtClean="0">
                <a:ea typeface="+mn-ea"/>
                <a:cs typeface="+mn-cs"/>
              </a:rPr>
              <a:t>Facebook post (private)</a:t>
            </a:r>
          </a:p>
          <a:p>
            <a:pPr fontAlgn="auto">
              <a:spcAft>
                <a:spcPts val="0"/>
              </a:spcAft>
              <a:buFont typeface="Arial"/>
              <a:buChar char="•"/>
              <a:defRPr/>
            </a:pPr>
            <a:r>
              <a:rPr lang="en-US" b="1" dirty="0" smtClean="0">
                <a:ea typeface="+mn-ea"/>
                <a:cs typeface="+mn-cs"/>
              </a:rPr>
              <a:t>Create a </a:t>
            </a:r>
            <a:r>
              <a:rPr lang="en-US" b="1" dirty="0" err="1" smtClean="0">
                <a:ea typeface="+mn-ea"/>
                <a:cs typeface="+mn-cs"/>
              </a:rPr>
              <a:t>google</a:t>
            </a:r>
            <a:r>
              <a:rPr lang="en-US" b="1" dirty="0" smtClean="0">
                <a:ea typeface="+mn-ea"/>
                <a:cs typeface="+mn-cs"/>
              </a:rPr>
              <a:t>+ community (administered)</a:t>
            </a:r>
          </a:p>
          <a:p>
            <a:pPr fontAlgn="auto">
              <a:spcAft>
                <a:spcPts val="0"/>
              </a:spcAft>
              <a:buFont typeface="Arial"/>
              <a:buChar char="•"/>
              <a:defRPr/>
            </a:pPr>
            <a:r>
              <a:rPr lang="en-US" b="1" dirty="0" smtClean="0">
                <a:ea typeface="+mn-ea"/>
                <a:cs typeface="+mn-cs"/>
              </a:rPr>
              <a:t>Blog (administered) </a:t>
            </a:r>
          </a:p>
          <a:p>
            <a:pPr fontAlgn="auto">
              <a:spcAft>
                <a:spcPts val="0"/>
              </a:spcAft>
              <a:buFont typeface="Arial"/>
              <a:buChar char="•"/>
              <a:defRPr/>
            </a:pPr>
            <a:endParaRPr lang="en-US" b="1" dirty="0" smtClean="0">
              <a:ea typeface="+mn-ea"/>
              <a:cs typeface="+mn-cs"/>
            </a:endParaRPr>
          </a:p>
          <a:p>
            <a:pPr marL="0" indent="0" fontAlgn="auto">
              <a:spcAft>
                <a:spcPts val="0"/>
              </a:spcAft>
              <a:buFont typeface="Arial"/>
              <a:buNone/>
              <a:defRPr/>
            </a:pPr>
            <a:endParaRPr lang="en-US" dirty="0">
              <a:ea typeface="+mn-ea"/>
              <a:cs typeface="+mn-cs"/>
            </a:endParaRPr>
          </a:p>
          <a:p>
            <a:pPr marL="0" indent="0" fontAlgn="auto">
              <a:spcAft>
                <a:spcPts val="0"/>
              </a:spcAft>
              <a:buFont typeface="Arial"/>
              <a:buNone/>
              <a:defRPr/>
            </a:pPr>
            <a:r>
              <a:rPr lang="en-US" b="1" dirty="0" smtClean="0">
                <a:ea typeface="+mn-ea"/>
                <a:cs typeface="+mn-cs"/>
              </a:rPr>
              <a:t>You must </a:t>
            </a:r>
            <a:r>
              <a:rPr lang="en-US" b="1" dirty="0">
                <a:ea typeface="+mn-ea"/>
                <a:cs typeface="+mn-cs"/>
              </a:rPr>
              <a:t>promote non-gathered </a:t>
            </a:r>
            <a:r>
              <a:rPr lang="en-US" b="1" dirty="0" smtClean="0">
                <a:ea typeface="+mn-ea"/>
                <a:cs typeface="+mn-cs"/>
              </a:rPr>
              <a:t>resources; they might even require a “how to use technology” session.</a:t>
            </a:r>
            <a:endParaRPr lang="en-US" dirty="0">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solidFill>
                  <a:srgbClr val="3366FF"/>
                </a:solidFill>
                <a:latin typeface="Calibri" charset="0"/>
              </a:rPr>
              <a:t>IDEAS: </a:t>
            </a:r>
            <a:r>
              <a:rPr lang="en-US">
                <a:latin typeface="Calibri" charset="0"/>
              </a:rPr>
              <a:t>Age-Based Topics</a:t>
            </a:r>
          </a:p>
        </p:txBody>
      </p:sp>
      <p:sp>
        <p:nvSpPr>
          <p:cNvPr id="30722" name="Content Placeholder 2"/>
          <p:cNvSpPr>
            <a:spLocks noGrp="1"/>
          </p:cNvSpPr>
          <p:nvPr>
            <p:ph idx="1"/>
          </p:nvPr>
        </p:nvSpPr>
        <p:spPr/>
        <p:txBody>
          <a:bodyPr/>
          <a:lstStyle/>
          <a:p>
            <a:pPr lvl="1">
              <a:buFont typeface="Arial" charset="0"/>
              <a:buChar char="•"/>
            </a:pPr>
            <a:r>
              <a:rPr lang="en-US">
                <a:latin typeface="Calibri" charset="0"/>
              </a:rPr>
              <a:t>Grand parenting</a:t>
            </a:r>
          </a:p>
          <a:p>
            <a:pPr lvl="1">
              <a:buFont typeface="Arial" charset="0"/>
              <a:buChar char="•"/>
            </a:pPr>
            <a:r>
              <a:rPr lang="en-US">
                <a:latin typeface="Calibri" charset="0"/>
              </a:rPr>
              <a:t>Facing death</a:t>
            </a:r>
          </a:p>
          <a:p>
            <a:pPr lvl="1">
              <a:buFont typeface="Arial" charset="0"/>
              <a:buChar char="•"/>
            </a:pPr>
            <a:r>
              <a:rPr lang="en-US">
                <a:latin typeface="Calibri" charset="0"/>
              </a:rPr>
              <a:t>Services for older people</a:t>
            </a:r>
          </a:p>
          <a:p>
            <a:pPr lvl="1">
              <a:buFont typeface="Arial" charset="0"/>
              <a:buChar char="•"/>
            </a:pPr>
            <a:r>
              <a:rPr lang="en-US">
                <a:latin typeface="Calibri" charset="0"/>
              </a:rPr>
              <a:t>Empty-nesting</a:t>
            </a:r>
          </a:p>
          <a:p>
            <a:pPr lvl="1">
              <a:buFont typeface="Arial" charset="0"/>
              <a:buChar char="•"/>
            </a:pPr>
            <a:r>
              <a:rPr lang="en-US">
                <a:latin typeface="Calibri" charset="0"/>
              </a:rPr>
              <a:t>Caregiving for parents, spouses, and children</a:t>
            </a:r>
          </a:p>
          <a:p>
            <a:pPr lvl="1">
              <a:buFont typeface="Arial" charset="0"/>
              <a:buChar char="•"/>
            </a:pPr>
            <a:r>
              <a:rPr lang="en-US">
                <a:latin typeface="Calibri" charset="0"/>
              </a:rPr>
              <a:t>Parenting adult children</a:t>
            </a:r>
          </a:p>
          <a:p>
            <a:pPr lvl="1">
              <a:buFont typeface="Arial" charset="0"/>
              <a:buChar char="•"/>
            </a:pPr>
            <a:r>
              <a:rPr lang="en-US">
                <a:latin typeface="Calibri" charset="0"/>
              </a:rPr>
              <a:t>Retiring</a:t>
            </a:r>
          </a:p>
          <a:p>
            <a:pPr lvl="1">
              <a:buFont typeface="Arial" charset="0"/>
              <a:buChar char="•"/>
            </a:pPr>
            <a:r>
              <a:rPr lang="en-US">
                <a:latin typeface="Calibri" charset="0"/>
              </a:rPr>
              <a:t>Downsizing</a:t>
            </a:r>
          </a:p>
          <a:p>
            <a:pPr lvl="1">
              <a:buFont typeface="Arial" charset="0"/>
              <a:buChar char="•"/>
            </a:pPr>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solidFill>
                  <a:srgbClr val="3366FF"/>
                </a:solidFill>
                <a:latin typeface="Calibri" charset="0"/>
              </a:rPr>
              <a:t>IDEAS: </a:t>
            </a:r>
            <a:r>
              <a:rPr lang="en-US">
                <a:latin typeface="Calibri" charset="0"/>
              </a:rPr>
              <a:t>Books on Aging</a:t>
            </a:r>
          </a:p>
        </p:txBody>
      </p:sp>
      <p:sp>
        <p:nvSpPr>
          <p:cNvPr id="32770" name="Content Placeholder 2"/>
          <p:cNvSpPr>
            <a:spLocks noGrp="1"/>
          </p:cNvSpPr>
          <p:nvPr>
            <p:ph idx="1"/>
          </p:nvPr>
        </p:nvSpPr>
        <p:spPr/>
        <p:txBody>
          <a:bodyPr/>
          <a:lstStyle/>
          <a:p>
            <a:r>
              <a:rPr lang="en-US" i="1">
                <a:latin typeface="Calibri" charset="0"/>
              </a:rPr>
              <a:t>Seeking Serenity</a:t>
            </a:r>
            <a:r>
              <a:rPr lang="en-US">
                <a:latin typeface="Calibri" charset="0"/>
              </a:rPr>
              <a:t>, Enayati (modern stress)</a:t>
            </a:r>
          </a:p>
          <a:p>
            <a:r>
              <a:rPr lang="en-US" i="1">
                <a:latin typeface="Calibri" charset="0"/>
              </a:rPr>
              <a:t>The Mature Mind: The Positive Power of the Aging Brain, </a:t>
            </a:r>
            <a:r>
              <a:rPr lang="en-US">
                <a:latin typeface="Calibri" charset="0"/>
              </a:rPr>
              <a:t>Cohen</a:t>
            </a:r>
            <a:endParaRPr lang="en-US" i="1">
              <a:latin typeface="Calibri" charset="0"/>
            </a:endParaRPr>
          </a:p>
          <a:p>
            <a:r>
              <a:rPr lang="en-US" i="1">
                <a:latin typeface="Calibri" charset="0"/>
              </a:rPr>
              <a:t>Generation Ageless</a:t>
            </a:r>
            <a:r>
              <a:rPr lang="en-US">
                <a:latin typeface="Calibri" charset="0"/>
              </a:rPr>
              <a:t>, Smith (Baby Boomers)</a:t>
            </a:r>
          </a:p>
          <a:p>
            <a:r>
              <a:rPr lang="en-US" i="1">
                <a:latin typeface="Calibri" charset="0"/>
              </a:rPr>
              <a:t>Falling Upward*</a:t>
            </a:r>
            <a:r>
              <a:rPr lang="en-US">
                <a:latin typeface="Calibri" charset="0"/>
              </a:rPr>
              <a:t>, Richard Rohr</a:t>
            </a:r>
          </a:p>
          <a:p>
            <a:r>
              <a:rPr lang="en-US" i="1">
                <a:latin typeface="Calibri" charset="0"/>
              </a:rPr>
              <a:t>The Gift of Years*</a:t>
            </a:r>
            <a:r>
              <a:rPr lang="en-US">
                <a:latin typeface="Calibri" charset="0"/>
              </a:rPr>
              <a:t>, Joan Chittister </a:t>
            </a:r>
          </a:p>
          <a:p>
            <a:endParaRPr lang="en-US" i="1">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Calibri" charset="0"/>
              </a:rPr>
              <a:t>General Resources</a:t>
            </a:r>
          </a:p>
        </p:txBody>
      </p:sp>
      <p:sp>
        <p:nvSpPr>
          <p:cNvPr id="31746" name="Content Placeholder 2"/>
          <p:cNvSpPr>
            <a:spLocks noGrp="1"/>
          </p:cNvSpPr>
          <p:nvPr>
            <p:ph idx="1"/>
          </p:nvPr>
        </p:nvSpPr>
        <p:spPr/>
        <p:txBody>
          <a:bodyPr/>
          <a:lstStyle/>
          <a:p>
            <a:r>
              <a:rPr lang="en-US">
                <a:latin typeface="Calibri" charset="0"/>
                <a:hlinkClick r:id="rId3"/>
              </a:rPr>
              <a:t>http://www.lifelongfaith.com</a:t>
            </a:r>
            <a:r>
              <a:rPr lang="en-US">
                <a:latin typeface="Calibri" charset="0"/>
              </a:rPr>
              <a:t> (all ages)</a:t>
            </a:r>
          </a:p>
          <a:p>
            <a:r>
              <a:rPr lang="en-US">
                <a:latin typeface="Calibri" charset="0"/>
                <a:hlinkClick r:id="rId4"/>
              </a:rPr>
              <a:t>http://www.seasonsofadultfaith.com</a:t>
            </a:r>
            <a:r>
              <a:rPr lang="en-US">
                <a:latin typeface="Calibri" charset="0"/>
              </a:rPr>
              <a:t> (adults)</a:t>
            </a:r>
          </a:p>
          <a:p>
            <a:r>
              <a:rPr lang="en-US">
                <a:latin typeface="Calibri" charset="0"/>
                <a:hlinkClick r:id="rId5"/>
              </a:rPr>
              <a:t>http://www.pneumaconference.com</a:t>
            </a:r>
            <a:r>
              <a:rPr lang="en-US">
                <a:latin typeface="Calibri" charset="0"/>
              </a:rPr>
              <a:t> (West Coast)</a:t>
            </a:r>
          </a:p>
          <a:p>
            <a:r>
              <a:rPr lang="en-US">
                <a:latin typeface="Calibri" charset="0"/>
                <a:hlinkClick r:id="rId6"/>
              </a:rPr>
              <a:t>http://episcoforma.org</a:t>
            </a:r>
            <a:r>
              <a:rPr lang="en-US">
                <a:latin typeface="Calibri" charset="0"/>
              </a:rPr>
              <a:t> (post a question)</a:t>
            </a:r>
          </a:p>
          <a:p>
            <a:r>
              <a:rPr lang="en-US">
                <a:latin typeface="Calibri" charset="0"/>
                <a:hlinkClick r:id="rId7"/>
              </a:rPr>
              <a:t>http://www.vts.edu/cmt</a:t>
            </a:r>
            <a:r>
              <a:rPr lang="en-US">
                <a:latin typeface="Calibri" charset="0"/>
              </a:rPr>
              <a:t> (eformation)</a:t>
            </a:r>
          </a:p>
          <a:p>
            <a:r>
              <a:rPr lang="en-US">
                <a:latin typeface="Calibri" charset="0"/>
                <a:hlinkClick r:id="rId8"/>
              </a:rPr>
              <a:t>http://www.janetschaeffler.com/Best-Practices.html</a:t>
            </a:r>
            <a:r>
              <a:rPr lang="en-US">
                <a:latin typeface="Calibri" charset="0"/>
              </a:rPr>
              <a:t> (GEMS)</a:t>
            </a: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solidFill>
                  <a:srgbClr val="008000"/>
                </a:solidFill>
                <a:latin typeface="Calibri" charset="0"/>
              </a:rPr>
              <a:t>Exercise: Meeting Many Needs</a:t>
            </a:r>
          </a:p>
        </p:txBody>
      </p:sp>
      <p:sp>
        <p:nvSpPr>
          <p:cNvPr id="25602" name="Content Placeholder 2"/>
          <p:cNvSpPr>
            <a:spLocks noGrp="1"/>
          </p:cNvSpPr>
          <p:nvPr>
            <p:ph idx="1"/>
          </p:nvPr>
        </p:nvSpPr>
        <p:spPr/>
        <p:txBody>
          <a:bodyPr/>
          <a:lstStyle/>
          <a:p>
            <a:r>
              <a:rPr lang="en-US">
                <a:latin typeface="Calibri" charset="0"/>
              </a:rPr>
              <a:t>Educational group exercise:  Engage adults in all stages with same educational offering</a:t>
            </a:r>
          </a:p>
          <a:p>
            <a:r>
              <a:rPr lang="en-US">
                <a:latin typeface="Calibri" charset="0"/>
              </a:rPr>
              <a:t>Relational group exercise:  Create liturgies for adult milestones</a:t>
            </a:r>
          </a:p>
          <a:p>
            <a:r>
              <a:rPr lang="en-US">
                <a:latin typeface="Calibri" charset="0"/>
              </a:rPr>
              <a:t>Missional group exercise: Connect the dots from sacred to secular</a:t>
            </a:r>
          </a:p>
          <a:p>
            <a:r>
              <a:rPr lang="en-US">
                <a:latin typeface="Calibri" charset="0"/>
              </a:rPr>
              <a:t>Spiritual group exercise: Draw all together</a:t>
            </a: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a:latin typeface="Calibri" charset="0"/>
              </a:rPr>
              <a:t>Holistic</a:t>
            </a:r>
          </a:p>
        </p:txBody>
      </p:sp>
      <p:pic>
        <p:nvPicPr>
          <p:cNvPr id="4098" name="Content Placeholder 3" descr="Adult Faith Formation.pdf"/>
          <p:cNvPicPr>
            <a:picLocks noGrp="1" noChangeAspect="1"/>
          </p:cNvPicPr>
          <p:nvPr>
            <p:ph idx="1"/>
          </p:nvPr>
        </p:nvPicPr>
        <p:blipFill>
          <a:blip r:embed="rId3">
            <a:extLst>
              <a:ext uri="{28A0092B-C50C-407E-A947-70E740481C1C}">
                <a14:useLocalDpi xmlns:a14="http://schemas.microsoft.com/office/drawing/2010/main" val="0"/>
              </a:ext>
            </a:extLst>
          </a:blip>
          <a:srcRect l="-18068" r="-18068"/>
          <a:stretch>
            <a:fillRect/>
          </a:stretch>
        </p:blipFill>
        <p:spPr>
          <a:xfrm>
            <a:off x="349250" y="1600200"/>
            <a:ext cx="8229600" cy="4525963"/>
          </a:xfr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solidFill>
                  <a:srgbClr val="008000"/>
                </a:solidFill>
                <a:latin typeface="Calibri" charset="0"/>
              </a:rPr>
              <a:t>Meeting Many Needs</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smtClean="0">
                <a:ea typeface="+mn-ea"/>
                <a:cs typeface="+mn-cs"/>
              </a:rPr>
              <a:t>Middle adults:  </a:t>
            </a:r>
            <a:r>
              <a:rPr lang="en-US" dirty="0" smtClean="0">
                <a:solidFill>
                  <a:srgbClr val="FF0000"/>
                </a:solidFill>
                <a:ea typeface="+mn-ea"/>
                <a:cs typeface="+mn-cs"/>
              </a:rPr>
              <a:t>Who </a:t>
            </a:r>
            <a:r>
              <a:rPr lang="en-US" dirty="0">
                <a:solidFill>
                  <a:srgbClr val="FF0000"/>
                </a:solidFill>
                <a:ea typeface="+mn-ea"/>
                <a:cs typeface="+mn-cs"/>
              </a:rPr>
              <a:t>I am with you</a:t>
            </a:r>
            <a:r>
              <a:rPr lang="en-US" dirty="0" smtClean="0">
                <a:solidFill>
                  <a:srgbClr val="FF0000"/>
                </a:solidFill>
                <a:ea typeface="+mn-ea"/>
                <a:cs typeface="+mn-cs"/>
              </a:rPr>
              <a:t>?</a:t>
            </a:r>
          </a:p>
          <a:p>
            <a:pPr fontAlgn="auto">
              <a:spcAft>
                <a:spcPts val="0"/>
              </a:spcAft>
              <a:buFont typeface="Arial"/>
              <a:buChar char="•"/>
              <a:defRPr/>
            </a:pPr>
            <a:r>
              <a:rPr lang="en-US" dirty="0" smtClean="0">
                <a:solidFill>
                  <a:srgbClr val="0D0D0D"/>
                </a:solidFill>
                <a:ea typeface="+mn-ea"/>
                <a:cs typeface="+mn-cs"/>
              </a:rPr>
              <a:t>Mature adults</a:t>
            </a:r>
            <a:r>
              <a:rPr lang="en-US" dirty="0" smtClean="0">
                <a:solidFill>
                  <a:srgbClr val="FF0000"/>
                </a:solidFill>
                <a:ea typeface="+mn-ea"/>
                <a:cs typeface="+mn-cs"/>
              </a:rPr>
              <a:t>: How have I/can I make my mark for future generations?</a:t>
            </a:r>
          </a:p>
          <a:p>
            <a:pPr fontAlgn="auto">
              <a:spcAft>
                <a:spcPts val="0"/>
              </a:spcAft>
              <a:buFont typeface="Arial"/>
              <a:buChar char="•"/>
              <a:defRPr/>
            </a:pPr>
            <a:r>
              <a:rPr lang="en-US" dirty="0" smtClean="0">
                <a:solidFill>
                  <a:schemeClr val="tx1">
                    <a:lumMod val="95000"/>
                    <a:lumOff val="5000"/>
                  </a:schemeClr>
                </a:solidFill>
                <a:ea typeface="+mn-ea"/>
                <a:cs typeface="+mn-cs"/>
              </a:rPr>
              <a:t>Old adults</a:t>
            </a:r>
            <a:r>
              <a:rPr lang="en-US" dirty="0" smtClean="0">
                <a:solidFill>
                  <a:srgbClr val="FF0000"/>
                </a:solidFill>
                <a:ea typeface="+mn-ea"/>
                <a:cs typeface="+mn-cs"/>
              </a:rPr>
              <a:t>: How have I lived my life?</a:t>
            </a:r>
          </a:p>
          <a:p>
            <a:pPr fontAlgn="auto">
              <a:spcAft>
                <a:spcPts val="0"/>
              </a:spcAft>
              <a:buFont typeface="Arial"/>
              <a:buChar char="•"/>
              <a:defRPr/>
            </a:pPr>
            <a:r>
              <a:rPr lang="en-US" dirty="0" smtClean="0">
                <a:solidFill>
                  <a:schemeClr val="tx1">
                    <a:lumMod val="95000"/>
                    <a:lumOff val="5000"/>
                  </a:schemeClr>
                </a:solidFill>
                <a:ea typeface="+mn-ea"/>
                <a:cs typeface="+mn-cs"/>
              </a:rPr>
              <a:t>Oldest old adults</a:t>
            </a:r>
            <a:r>
              <a:rPr lang="en-US" dirty="0" smtClean="0">
                <a:solidFill>
                  <a:srgbClr val="FF0000"/>
                </a:solidFill>
                <a:ea typeface="+mn-ea"/>
                <a:cs typeface="+mn-cs"/>
              </a:rPr>
              <a:t>: How do I find meaning in death?</a:t>
            </a:r>
          </a:p>
          <a:p>
            <a:pPr fontAlgn="auto">
              <a:spcAft>
                <a:spcPts val="0"/>
              </a:spcAft>
              <a:buFont typeface="Arial"/>
              <a:buChar char="•"/>
              <a:defRPr/>
            </a:pPr>
            <a:endParaRPr lang="en-US" dirty="0">
              <a:solidFill>
                <a:srgbClr val="FF0000"/>
              </a:solidFill>
              <a:ea typeface="+mn-ea"/>
              <a:cs typeface="+mn-cs"/>
            </a:endParaRPr>
          </a:p>
          <a:p>
            <a:pPr fontAlgn="auto">
              <a:spcAft>
                <a:spcPts val="0"/>
              </a:spcAft>
              <a:buFont typeface="Arial"/>
              <a:buChar char="•"/>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solidFill>
                  <a:srgbClr val="008000"/>
                </a:solidFill>
                <a:latin typeface="Calibri" charset="0"/>
              </a:rPr>
              <a:t>Luke 15:3- (NIV)</a:t>
            </a:r>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a:buNone/>
              <a:defRPr/>
            </a:pPr>
            <a:r>
              <a:rPr lang="en-US" b="1" dirty="0" smtClean="0">
                <a:ea typeface="+mn-ea"/>
                <a:cs typeface="+mn-cs"/>
              </a:rPr>
              <a:t>3</a:t>
            </a:r>
            <a:r>
              <a:rPr lang="en-US" b="1" dirty="0">
                <a:ea typeface="+mn-ea"/>
                <a:cs typeface="+mn-cs"/>
              </a:rPr>
              <a:t> </a:t>
            </a:r>
            <a:r>
              <a:rPr lang="en-US" dirty="0">
                <a:ea typeface="+mn-ea"/>
                <a:cs typeface="+mn-cs"/>
              </a:rPr>
              <a:t>Then Jesus told them this parable: </a:t>
            </a:r>
            <a:r>
              <a:rPr lang="en-US" b="1" dirty="0">
                <a:ea typeface="+mn-ea"/>
                <a:cs typeface="+mn-cs"/>
              </a:rPr>
              <a:t>4 </a:t>
            </a:r>
            <a:r>
              <a:rPr lang="en-US" dirty="0">
                <a:ea typeface="+mn-ea"/>
                <a:cs typeface="+mn-cs"/>
              </a:rPr>
              <a:t>“Suppose one of you has a hundred sheep and loses one of them. Doesn’t he leave the ninety-nine in the open country and go after the lost sheep until he finds it? </a:t>
            </a:r>
            <a:r>
              <a:rPr lang="en-US" b="1" dirty="0">
                <a:ea typeface="+mn-ea"/>
                <a:cs typeface="+mn-cs"/>
              </a:rPr>
              <a:t>5 </a:t>
            </a:r>
            <a:r>
              <a:rPr lang="en-US" dirty="0">
                <a:ea typeface="+mn-ea"/>
                <a:cs typeface="+mn-cs"/>
              </a:rPr>
              <a:t>And when he finds it, he joyfully puts it on his shoulders </a:t>
            </a:r>
            <a:r>
              <a:rPr lang="en-US" b="1" dirty="0">
                <a:ea typeface="+mn-ea"/>
                <a:cs typeface="+mn-cs"/>
              </a:rPr>
              <a:t>6 </a:t>
            </a:r>
            <a:r>
              <a:rPr lang="en-US" dirty="0">
                <a:ea typeface="+mn-ea"/>
                <a:cs typeface="+mn-cs"/>
              </a:rPr>
              <a:t>and goes home. Then he calls his friends and neighbors together and says, ‘Rejoice with me; I have found my lost sheep.’ </a:t>
            </a:r>
            <a:r>
              <a:rPr lang="en-US" b="1" dirty="0">
                <a:ea typeface="+mn-ea"/>
                <a:cs typeface="+mn-cs"/>
              </a:rPr>
              <a:t>7 </a:t>
            </a:r>
            <a:r>
              <a:rPr lang="en-US" dirty="0">
                <a:ea typeface="+mn-ea"/>
                <a:cs typeface="+mn-cs"/>
              </a:rPr>
              <a:t>I tell you that in the same way there will be more rejoicing in heaven over one sinner who repents than over ninety-nine righteous persons who do not need to repent.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solidFill>
                  <a:srgbClr val="008000"/>
                </a:solidFill>
                <a:latin typeface="Calibri" charset="0"/>
              </a:rPr>
              <a:t>Mission</a:t>
            </a:r>
          </a:p>
        </p:txBody>
      </p:sp>
      <p:sp>
        <p:nvSpPr>
          <p:cNvPr id="28674" name="Content Placeholder 2"/>
          <p:cNvSpPr>
            <a:spLocks noGrp="1"/>
          </p:cNvSpPr>
          <p:nvPr>
            <p:ph idx="1"/>
          </p:nvPr>
        </p:nvSpPr>
        <p:spPr/>
        <p:txBody>
          <a:bodyPr/>
          <a:lstStyle/>
          <a:p>
            <a:pPr marL="0" indent="0">
              <a:buFont typeface="Arial" charset="0"/>
              <a:buNone/>
            </a:pPr>
            <a:r>
              <a:rPr lang="en-US">
                <a:latin typeface="Calibri" charset="0"/>
              </a:rPr>
              <a:t>Prayer shawls</a:t>
            </a:r>
          </a:p>
          <a:p>
            <a:pPr marL="0" indent="0">
              <a:buFont typeface="Arial" charset="0"/>
              <a:buNone/>
            </a:pPr>
            <a:endParaRPr lang="en-US">
              <a:latin typeface="Calibri" charset="0"/>
            </a:endParaRPr>
          </a:p>
          <a:p>
            <a:pPr marL="0" indent="0">
              <a:buFont typeface="Arial" charset="0"/>
              <a:buNone/>
            </a:pPr>
            <a:r>
              <a:rPr lang="en-US">
                <a:latin typeface="Calibri" charset="0"/>
              </a:rPr>
              <a:t>Socks/coats for homeless</a:t>
            </a:r>
          </a:p>
          <a:p>
            <a:pPr marL="0" indent="0">
              <a:buFont typeface="Arial" charset="0"/>
              <a:buNone/>
            </a:pPr>
            <a:endParaRPr lang="en-US">
              <a:latin typeface="Calibri" charset="0"/>
            </a:endParaRPr>
          </a:p>
          <a:p>
            <a:pPr marL="0" indent="0">
              <a:buFont typeface="Arial" charset="0"/>
              <a:buNone/>
            </a:pPr>
            <a:r>
              <a:rPr lang="en-US">
                <a:latin typeface="Calibri" charset="0"/>
              </a:rPr>
              <a:t>Food bank</a:t>
            </a:r>
          </a:p>
          <a:p>
            <a:pPr marL="0" indent="0">
              <a:buFont typeface="Arial" charset="0"/>
              <a:buNone/>
            </a:pPr>
            <a:endParaRPr lang="en-US">
              <a:latin typeface="Calibri" charset="0"/>
            </a:endParaRPr>
          </a:p>
          <a:p>
            <a:pPr marL="0" indent="0">
              <a:buFont typeface="Arial" charset="0"/>
              <a:buNone/>
            </a:pPr>
            <a:r>
              <a:rPr lang="en-US">
                <a:latin typeface="Calibri" charset="0"/>
              </a:rPr>
              <a:t>Tutoring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solidFill>
                  <a:srgbClr val="008000"/>
                </a:solidFill>
                <a:latin typeface="Calibri" charset="0"/>
              </a:rPr>
              <a:t>Spirituality</a:t>
            </a:r>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a:buNone/>
              <a:defRPr/>
            </a:pPr>
            <a:r>
              <a:rPr lang="en-US" dirty="0" smtClean="0">
                <a:ea typeface="+mn-ea"/>
                <a:cs typeface="+mn-cs"/>
              </a:rPr>
              <a:t>Draw community into liturgy</a:t>
            </a:r>
          </a:p>
          <a:p>
            <a:pPr marL="0" indent="0" fontAlgn="auto">
              <a:spcAft>
                <a:spcPts val="0"/>
              </a:spcAft>
              <a:buFont typeface="Arial"/>
              <a:buNone/>
              <a:defRPr/>
            </a:pPr>
            <a:endParaRPr lang="en-US" dirty="0">
              <a:ea typeface="+mn-ea"/>
              <a:cs typeface="+mn-cs"/>
            </a:endParaRPr>
          </a:p>
          <a:p>
            <a:pPr marL="0" indent="0" fontAlgn="auto">
              <a:spcAft>
                <a:spcPts val="0"/>
              </a:spcAft>
              <a:buFont typeface="Arial"/>
              <a:buNone/>
              <a:defRPr/>
            </a:pPr>
            <a:r>
              <a:rPr lang="en-US" dirty="0" smtClean="0">
                <a:ea typeface="+mn-ea"/>
                <a:cs typeface="+mn-cs"/>
              </a:rPr>
              <a:t>Prayer vigil</a:t>
            </a:r>
          </a:p>
          <a:p>
            <a:pPr marL="0" indent="0" fontAlgn="auto">
              <a:spcAft>
                <a:spcPts val="0"/>
              </a:spcAft>
              <a:buFont typeface="Arial"/>
              <a:buNone/>
              <a:defRPr/>
            </a:pPr>
            <a:endParaRPr lang="en-US" dirty="0">
              <a:ea typeface="+mn-ea"/>
              <a:cs typeface="+mn-cs"/>
            </a:endParaRPr>
          </a:p>
          <a:p>
            <a:pPr marL="0" indent="0" fontAlgn="auto">
              <a:spcAft>
                <a:spcPts val="0"/>
              </a:spcAft>
              <a:buFont typeface="Arial"/>
              <a:buNone/>
              <a:defRPr/>
            </a:pPr>
            <a:r>
              <a:rPr lang="en-US" dirty="0" smtClean="0">
                <a:ea typeface="+mn-ea"/>
                <a:cs typeface="+mn-cs"/>
              </a:rPr>
              <a:t>Write devotional for advent</a:t>
            </a:r>
          </a:p>
          <a:p>
            <a:pPr marL="0" indent="0" fontAlgn="auto">
              <a:spcAft>
                <a:spcPts val="0"/>
              </a:spcAft>
              <a:buFont typeface="Arial"/>
              <a:buNone/>
              <a:defRPr/>
            </a:pPr>
            <a:endParaRPr lang="en-US" dirty="0">
              <a:ea typeface="+mn-ea"/>
              <a:cs typeface="+mn-cs"/>
            </a:endParaRPr>
          </a:p>
          <a:p>
            <a:pPr marL="0" indent="0" fontAlgn="auto">
              <a:spcAft>
                <a:spcPts val="0"/>
              </a:spcAft>
              <a:buFont typeface="Arial"/>
              <a:buNone/>
              <a:defRPr/>
            </a:pPr>
            <a:r>
              <a:rPr lang="en-US" dirty="0" smtClean="0">
                <a:ea typeface="+mn-ea"/>
                <a:cs typeface="+mn-cs"/>
              </a:rPr>
              <a:t>Blog on “Where did you see God in your life today?”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latin typeface="Calibri" charset="0"/>
              </a:rPr>
              <a:t>Adult Faith Formation</a:t>
            </a:r>
          </a:p>
        </p:txBody>
      </p:sp>
      <p:sp>
        <p:nvSpPr>
          <p:cNvPr id="5122" name="Content Placeholder 2"/>
          <p:cNvSpPr>
            <a:spLocks noGrp="1"/>
          </p:cNvSpPr>
          <p:nvPr>
            <p:ph idx="1"/>
          </p:nvPr>
        </p:nvSpPr>
        <p:spPr/>
        <p:txBody>
          <a:bodyPr/>
          <a:lstStyle/>
          <a:p>
            <a:pPr marL="0" indent="0">
              <a:buFont typeface="Arial" charset="0"/>
              <a:buNone/>
            </a:pPr>
            <a:r>
              <a:rPr lang="en-US">
                <a:latin typeface="Calibri" charset="0"/>
              </a:rPr>
              <a:t>“Adult faith formation is … the heartbeat of churchgoing in the twenty-first century.” </a:t>
            </a:r>
            <a:r>
              <a:rPr lang="en-US" sz="1900">
                <a:latin typeface="Calibri" charset="0"/>
              </a:rPr>
              <a:t>Diana Butler-Bass</a:t>
            </a:r>
          </a:p>
          <a:p>
            <a:pPr marL="0" indent="0">
              <a:buFont typeface="Arial" charset="0"/>
              <a:buNone/>
            </a:pPr>
            <a:endParaRPr lang="en-US" sz="1900">
              <a:latin typeface="Calibri" charset="0"/>
            </a:endParaRPr>
          </a:p>
          <a:p>
            <a:pPr marL="0" indent="0">
              <a:buFont typeface="Arial" charset="0"/>
              <a:buNone/>
            </a:pPr>
            <a:r>
              <a:rPr lang="en-US" sz="3500">
                <a:latin typeface="Calibri" charset="0"/>
              </a:rPr>
              <a:t>Adult Faith Formation is comprised of </a:t>
            </a:r>
            <a:r>
              <a:rPr lang="en-US" sz="3500" i="1">
                <a:latin typeface="Calibri" charset="0"/>
              </a:rPr>
              <a:t>holistic </a:t>
            </a:r>
            <a:r>
              <a:rPr lang="en-US" sz="3500">
                <a:latin typeface="Calibri" charset="0"/>
              </a:rPr>
              <a:t>experiences that deepen, expand, and make explicit the learning in faith that is, hopefully, already part of the life of the believing community. </a:t>
            </a:r>
          </a:p>
          <a:p>
            <a:pPr marL="0" indent="0">
              <a:buFont typeface="Arial" charset="0"/>
              <a:buNone/>
            </a:pPr>
            <a:endParaRPr lang="en-US" sz="2000">
              <a:latin typeface="Calibri" charset="0"/>
            </a:endParaRPr>
          </a:p>
          <a:p>
            <a:pPr marL="0" indent="0">
              <a:buFont typeface="Arial" charset="0"/>
              <a:buNone/>
            </a:pPr>
            <a:endParaRPr lang="en-US" sz="1900">
              <a:latin typeface="Calibri" charset="0"/>
            </a:endParaRPr>
          </a:p>
          <a:p>
            <a:pPr marL="0" indent="0">
              <a:buFont typeface="Arial" charset="0"/>
              <a:buNone/>
            </a:pPr>
            <a:endParaRPr lang="en-US">
              <a:latin typeface="Calibri" charset="0"/>
            </a:endParaRPr>
          </a:p>
          <a:p>
            <a:pPr marL="0" indent="0">
              <a:buFont typeface="Arial" charset="0"/>
              <a:buNone/>
            </a:pPr>
            <a:endParaRPr lang="en-US">
              <a:latin typeface="Calibri" charset="0"/>
            </a:endParaRPr>
          </a:p>
          <a:p>
            <a:pPr marL="0" indent="0">
              <a:buFont typeface="Arial" charset="0"/>
              <a:buNone/>
            </a:pPr>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Calibri" charset="0"/>
              </a:rPr>
              <a:t>Missional</a:t>
            </a:r>
          </a:p>
        </p:txBody>
      </p:sp>
      <p:pic>
        <p:nvPicPr>
          <p:cNvPr id="6146" name="Content Placeholder 3" descr="Mission.pdf"/>
          <p:cNvPicPr>
            <a:picLocks noGrp="1" noChangeAspect="1"/>
          </p:cNvPicPr>
          <p:nvPr>
            <p:ph idx="1"/>
          </p:nvPr>
        </p:nvPicPr>
        <p:blipFill>
          <a:blip r:embed="rId3">
            <a:extLst>
              <a:ext uri="{28A0092B-C50C-407E-A947-70E740481C1C}">
                <a14:useLocalDpi xmlns:a14="http://schemas.microsoft.com/office/drawing/2010/main" val="0"/>
              </a:ext>
            </a:extLst>
          </a:blip>
          <a:srcRect l="-18068" r="-1806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676400"/>
            <a:ext cx="500697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dirty="0">
                <a:ea typeface="+mj-ea"/>
                <a:cs typeface="+mj-cs"/>
              </a:rPr>
              <a:t>Most adults </a:t>
            </a:r>
            <a:r>
              <a:rPr lang="en-US" dirty="0" smtClean="0">
                <a:ea typeface="+mj-ea"/>
                <a:cs typeface="+mj-cs"/>
              </a:rPr>
              <a:t>live </a:t>
            </a:r>
            <a:r>
              <a:rPr lang="en-US" dirty="0">
                <a:ea typeface="+mj-ea"/>
                <a:cs typeface="+mj-cs"/>
              </a:rPr>
              <a:t>their faith </a:t>
            </a:r>
            <a:r>
              <a:rPr lang="en-US" i="1" dirty="0">
                <a:ea typeface="+mj-ea"/>
                <a:cs typeface="+mj-cs"/>
              </a:rPr>
              <a:t>at church </a:t>
            </a:r>
            <a:r>
              <a:rPr lang="en-US" dirty="0" smtClean="0">
                <a:ea typeface="+mj-ea"/>
                <a:cs typeface="+mj-cs"/>
              </a:rPr>
              <a:t>one to three </a:t>
            </a:r>
            <a:r>
              <a:rPr lang="en-US" dirty="0">
                <a:ea typeface="+mj-ea"/>
                <a:cs typeface="+mj-cs"/>
              </a:rPr>
              <a:t>percent of their time. </a:t>
            </a:r>
          </a:p>
        </p:txBody>
      </p:sp>
      <p:pic>
        <p:nvPicPr>
          <p:cNvPr id="7171" name="Content Placeholder 3" descr="church-clip-art-abiygLGcL.png"/>
          <p:cNvPicPr>
            <a:picLocks noGrp="1" noChangeAspect="1"/>
          </p:cNvPicPr>
          <p:nvPr>
            <p:ph idx="1"/>
          </p:nvPr>
        </p:nvPicPr>
        <p:blipFill>
          <a:blip r:embed="rId4">
            <a:extLst>
              <a:ext uri="{28A0092B-C50C-407E-A947-70E740481C1C}">
                <a14:useLocalDpi xmlns:a14="http://schemas.microsoft.com/office/drawing/2010/main" val="0"/>
              </a:ext>
            </a:extLst>
          </a:blip>
          <a:srcRect l="-82600" r="-82600"/>
          <a:stretch>
            <a:fillRect/>
          </a:stretch>
        </p:blipFill>
        <p:spPr>
          <a:xfrm>
            <a:off x="1311275" y="3071813"/>
            <a:ext cx="1171575" cy="644525"/>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atin typeface="Calibri" charset="0"/>
              </a:rPr>
              <a:t>Spiritual</a:t>
            </a:r>
          </a:p>
        </p:txBody>
      </p:sp>
      <p:pic>
        <p:nvPicPr>
          <p:cNvPr id="9218" name="Content Placeholder 3" descr="Mission-2.pdf"/>
          <p:cNvPicPr>
            <a:picLocks noGrp="1" noChangeAspect="1"/>
          </p:cNvPicPr>
          <p:nvPr>
            <p:ph idx="1"/>
          </p:nvPr>
        </p:nvPicPr>
        <p:blipFill>
          <a:blip r:embed="rId3">
            <a:extLst>
              <a:ext uri="{28A0092B-C50C-407E-A947-70E740481C1C}">
                <a14:useLocalDpi xmlns:a14="http://schemas.microsoft.com/office/drawing/2010/main" val="0"/>
              </a:ext>
            </a:extLst>
          </a:blip>
          <a:srcRect t="13272" b="1327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atin typeface="Calibri" charset="0"/>
              </a:rPr>
              <a:t>Educational</a:t>
            </a:r>
          </a:p>
        </p:txBody>
      </p:sp>
      <p:sp>
        <p:nvSpPr>
          <p:cNvPr id="11266" name="Content Placeholder 2"/>
          <p:cNvSpPr>
            <a:spLocks noGrp="1"/>
          </p:cNvSpPr>
          <p:nvPr>
            <p:ph idx="1"/>
          </p:nvPr>
        </p:nvSpPr>
        <p:spPr/>
        <p:txBody>
          <a:bodyPr/>
          <a:lstStyle/>
          <a:p>
            <a:pPr marL="0" indent="0">
              <a:buFont typeface="Arial" charset="0"/>
              <a:buNone/>
            </a:pPr>
            <a:endParaRPr lang="en-US">
              <a:latin typeface="Calibri" charset="0"/>
            </a:endParaRPr>
          </a:p>
        </p:txBody>
      </p:sp>
      <p:graphicFrame>
        <p:nvGraphicFramePr>
          <p:cNvPr id="4" name="Content Placeholder 3"/>
          <p:cNvGraphicFramePr>
            <a:graphicFrameLocks/>
          </p:cNvGraphicFramePr>
          <p:nvPr/>
        </p:nvGraphicFramePr>
        <p:xfrm>
          <a:off x="469642" y="1484574"/>
          <a:ext cx="8261520" cy="526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atin typeface="Calibri" charset="0"/>
              </a:rPr>
              <a:t>Relational</a:t>
            </a:r>
          </a:p>
        </p:txBody>
      </p:sp>
      <p:pic>
        <p:nvPicPr>
          <p:cNvPr id="13314" name="Content Placeholder 4" descr="Mission-3.pdf"/>
          <p:cNvPicPr>
            <a:picLocks noGrp="1" noChangeAspect="1"/>
          </p:cNvPicPr>
          <p:nvPr>
            <p:ph idx="1"/>
          </p:nvPr>
        </p:nvPicPr>
        <p:blipFill>
          <a:blip r:embed="rId3">
            <a:extLst>
              <a:ext uri="{28A0092B-C50C-407E-A947-70E740481C1C}">
                <a14:useLocalDpi xmlns:a14="http://schemas.microsoft.com/office/drawing/2010/main" val="0"/>
              </a:ext>
            </a:extLst>
          </a:blip>
          <a:srcRect t="13272" b="13272"/>
          <a:stretch>
            <a:fillRect/>
          </a:stretch>
        </p:blip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12485</TotalTime>
  <Words>2134</Words>
  <Application>Microsoft Macintosh PowerPoint</Application>
  <PresentationFormat>On-screen Show (4:3)</PresentationFormat>
  <Paragraphs>303</Paragraphs>
  <Slides>33</Slides>
  <Notes>17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Adult Faith Formation</vt:lpstr>
      <vt:lpstr>WE ARE CALLED</vt:lpstr>
      <vt:lpstr>Holistic</vt:lpstr>
      <vt:lpstr>Adult Faith Formation</vt:lpstr>
      <vt:lpstr>Missional</vt:lpstr>
      <vt:lpstr>Most adults live their faith at church one to three percent of their time. </vt:lpstr>
      <vt:lpstr>Spiritual</vt:lpstr>
      <vt:lpstr>Educational</vt:lpstr>
      <vt:lpstr>Relational</vt:lpstr>
      <vt:lpstr>Perceptions of Priests</vt:lpstr>
      <vt:lpstr>Curation</vt:lpstr>
      <vt:lpstr>Adult Faith Formation</vt:lpstr>
      <vt:lpstr>ADULT LIFE STAGES</vt:lpstr>
      <vt:lpstr>Middle Adults (40’s to 55)</vt:lpstr>
      <vt:lpstr>Mature Adults: Mid-50’s to Mid-70’s</vt:lpstr>
      <vt:lpstr>Old (Mid-70’s to Mid-80’s)</vt:lpstr>
      <vt:lpstr>Oldest Old 85+</vt:lpstr>
      <vt:lpstr>Relevant Adult Faith Formation</vt:lpstr>
      <vt:lpstr>Ideas: In the World</vt:lpstr>
      <vt:lpstr>IDEAS: Prayer and Spirituality</vt:lpstr>
      <vt:lpstr>IDEAS: Online educational resources</vt:lpstr>
      <vt:lpstr>IDEAS: Older Adults</vt:lpstr>
      <vt:lpstr>IDEAS: Oldest Old Adults</vt:lpstr>
      <vt:lpstr>IDEAS: Growing Technology Use</vt:lpstr>
      <vt:lpstr>IDEAS: Gathered and Non-Gathered</vt:lpstr>
      <vt:lpstr>IDEAS: Age-Based Topics</vt:lpstr>
      <vt:lpstr>IDEAS: Books on Aging</vt:lpstr>
      <vt:lpstr>General Resources</vt:lpstr>
      <vt:lpstr>Exercise: Meeting Many Needs</vt:lpstr>
      <vt:lpstr>Meeting Many Needs</vt:lpstr>
      <vt:lpstr>Luke 15:3- (NIV)</vt:lpstr>
      <vt:lpstr>Mission</vt:lpstr>
      <vt:lpstr>Spirituality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Definition of Adult Faith Formation</dc:title>
  <dc:creator>M.P. Mclaughlin-Crawford</dc:creator>
  <cp:lastModifiedBy>Maureen Crawford</cp:lastModifiedBy>
  <cp:revision>75</cp:revision>
  <dcterms:created xsi:type="dcterms:W3CDTF">2015-10-08T17:27:22Z</dcterms:created>
  <dcterms:modified xsi:type="dcterms:W3CDTF">2015-11-16T20:19:14Z</dcterms:modified>
</cp:coreProperties>
</file>